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6"/>
  </p:notesMasterIdLst>
  <p:handoutMasterIdLst>
    <p:handoutMasterId r:id="rId57"/>
  </p:handoutMasterIdLst>
  <p:sldIdLst>
    <p:sldId id="1679" r:id="rId2"/>
    <p:sldId id="1680" r:id="rId3"/>
    <p:sldId id="1681" r:id="rId4"/>
    <p:sldId id="1682" r:id="rId5"/>
    <p:sldId id="1683" r:id="rId6"/>
    <p:sldId id="1684" r:id="rId7"/>
    <p:sldId id="1696" r:id="rId8"/>
    <p:sldId id="1697" r:id="rId9"/>
    <p:sldId id="1698" r:id="rId10"/>
    <p:sldId id="1686" r:id="rId11"/>
    <p:sldId id="1687" r:id="rId12"/>
    <p:sldId id="1688" r:id="rId13"/>
    <p:sldId id="1689" r:id="rId14"/>
    <p:sldId id="1690" r:id="rId15"/>
    <p:sldId id="1691" r:id="rId16"/>
    <p:sldId id="1692" r:id="rId17"/>
    <p:sldId id="1693" r:id="rId18"/>
    <p:sldId id="1694" r:id="rId19"/>
    <p:sldId id="1613" r:id="rId20"/>
    <p:sldId id="1546" r:id="rId21"/>
    <p:sldId id="1547" r:id="rId22"/>
    <p:sldId id="1548" r:id="rId23"/>
    <p:sldId id="1549" r:id="rId24"/>
    <p:sldId id="1550" r:id="rId25"/>
    <p:sldId id="1671" r:id="rId26"/>
    <p:sldId id="1614" r:id="rId27"/>
    <p:sldId id="1619" r:id="rId28"/>
    <p:sldId id="1632" r:id="rId29"/>
    <p:sldId id="1620" r:id="rId30"/>
    <p:sldId id="1621" r:id="rId31"/>
    <p:sldId id="1622" r:id="rId32"/>
    <p:sldId id="1623" r:id="rId33"/>
    <p:sldId id="1593" r:id="rId34"/>
    <p:sldId id="1624" r:id="rId35"/>
    <p:sldId id="1625" r:id="rId36"/>
    <p:sldId id="1626" r:id="rId37"/>
    <p:sldId id="1627" r:id="rId38"/>
    <p:sldId id="1628" r:id="rId39"/>
    <p:sldId id="1672" r:id="rId40"/>
    <p:sldId id="1615" r:id="rId41"/>
    <p:sldId id="1631" r:id="rId42"/>
    <p:sldId id="1633" r:id="rId43"/>
    <p:sldId id="1634" r:id="rId44"/>
    <p:sldId id="1635" r:id="rId45"/>
    <p:sldId id="1636" r:id="rId46"/>
    <p:sldId id="1648" r:id="rId47"/>
    <p:sldId id="1642" r:id="rId48"/>
    <p:sldId id="1647" r:id="rId49"/>
    <p:sldId id="1637" r:id="rId50"/>
    <p:sldId id="1638" r:id="rId51"/>
    <p:sldId id="1639" r:id="rId52"/>
    <p:sldId id="1640" r:id="rId53"/>
    <p:sldId id="1641" r:id="rId54"/>
    <p:sldId id="1695" r:id="rId5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27" autoAdjust="0"/>
    <p:restoredTop sz="75202" autoAdjust="0"/>
  </p:normalViewPr>
  <p:slideViewPr>
    <p:cSldViewPr>
      <p:cViewPr varScale="1">
        <p:scale>
          <a:sx n="103" d="100"/>
          <a:sy n="103" d="100"/>
        </p:scale>
        <p:origin x="108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notesMaster" Target="notesMasters/notesMaster1.xml"/><Relationship Id="rId57" Type="http://schemas.openxmlformats.org/officeDocument/2006/relationships/handoutMaster" Target="handoutMasters/handoutMaster1.xml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6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  <a:endParaRPr lang="en-US" sz="32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Part </a:t>
            </a:r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9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: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Real-Time Data Analytics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(1/2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)</a:t>
            </a:r>
            <a:endParaRPr lang="en-US" sz="26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451/651 431/631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27,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/bigdata-2018w/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93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is a data stream?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21787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Sequence of items: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5597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Structured (e.g., tuples)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Ordered (implicitly or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timestamped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Arriving continuously at high volumes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 not possible to store entirely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 not possible to even examine all items</a:t>
            </a:r>
          </a:p>
        </p:txBody>
      </p:sp>
    </p:spTree>
    <p:extLst>
      <p:ext uri="{BB962C8B-B14F-4D97-AF65-F5344CB8AC3E}">
        <p14:creationId xmlns:p14="http://schemas.microsoft.com/office/powerpoint/2010/main" val="9843577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Applications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2057400"/>
            <a:ext cx="9144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Network traffic monitoring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Datacenter telemetry monitoring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Sensor networks monitoring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Credit card fraud detection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Stock market analysis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Online mining of click streams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Monitoring social media streams</a:t>
            </a:r>
          </a:p>
        </p:txBody>
      </p:sp>
    </p:spTree>
    <p:extLst>
      <p:ext uri="{BB962C8B-B14F-4D97-AF65-F5344CB8AC3E}">
        <p14:creationId xmlns:p14="http://schemas.microsoft.com/office/powerpoint/2010/main" val="20340537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exactly do you do?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“Standard” relational operations: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Select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Transform (i.e., apply custom UDF)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by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Join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Aggregations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253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What else do you need to make this “work”?</a:t>
            </a:r>
          </a:p>
        </p:txBody>
      </p:sp>
    </p:spTree>
    <p:extLst>
      <p:ext uri="{BB962C8B-B14F-4D97-AF65-F5344CB8AC3E}">
        <p14:creationId xmlns:p14="http://schemas.microsoft.com/office/powerpoint/2010/main" val="5493677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Issues of Semantics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714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Group by… aggregate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0953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do you stop grouping and start aggregating?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56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Joining a stream and a static source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7156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lookup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66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Joining two streams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8479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long do you wait for the join key in the other stream?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Joining two streams, group by and aggregation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781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do you stop joining?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solution?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911892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Windows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Windows restrict processing scope: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Windows based on ordering attributes (e.g., time) 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Windows based on item (record)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Windows based on explicit markers (e.g., punctuations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749321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Windows on Ordering Attributes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5240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Assumes the existence of an attribute that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defines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the order of stream elements (e.g., time)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59800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Let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T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be the window size in units of the ordering attribute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899592" y="429070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" name="Straight Arrow Connector 6"/>
          <p:cNvCxnSpPr/>
          <p:nvPr/>
        </p:nvCxnSpPr>
        <p:spPr bwMode="auto">
          <a:xfrm>
            <a:off x="899592" y="573086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63891F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TextBox 7"/>
          <p:cNvSpPr txBox="1"/>
          <p:nvPr/>
        </p:nvSpPr>
        <p:spPr>
          <a:xfrm>
            <a:off x="1619672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71733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23794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75856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4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1763688" y="429070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/>
        </p:nvCxnSpPr>
        <p:spPr bwMode="auto">
          <a:xfrm>
            <a:off x="2339752" y="42907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/>
        </p:nvCxnSpPr>
        <p:spPr bwMode="auto">
          <a:xfrm>
            <a:off x="2915816" y="429070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Connector 14"/>
          <p:cNvCxnSpPr/>
          <p:nvPr/>
        </p:nvCxnSpPr>
        <p:spPr bwMode="auto">
          <a:xfrm>
            <a:off x="3491880" y="429070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TextBox 15"/>
          <p:cNvSpPr txBox="1"/>
          <p:nvPr/>
        </p:nvSpPr>
        <p:spPr>
          <a:xfrm>
            <a:off x="4523242" y="3880138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075303" y="388013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627364" y="388013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79426" y="388013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4644008" y="429070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Straight Connector 21"/>
          <p:cNvCxnSpPr/>
          <p:nvPr/>
        </p:nvCxnSpPr>
        <p:spPr bwMode="auto">
          <a:xfrm>
            <a:off x="5220072" y="42907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Straight Connector 22"/>
          <p:cNvCxnSpPr/>
          <p:nvPr/>
        </p:nvCxnSpPr>
        <p:spPr bwMode="auto">
          <a:xfrm>
            <a:off x="5796136" y="429070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4" name="Straight Connector 23"/>
          <p:cNvCxnSpPr/>
          <p:nvPr/>
        </p:nvCxnSpPr>
        <p:spPr bwMode="auto">
          <a:xfrm>
            <a:off x="6372200" y="429070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Straight Connector 24"/>
          <p:cNvCxnSpPr/>
          <p:nvPr/>
        </p:nvCxnSpPr>
        <p:spPr bwMode="auto">
          <a:xfrm>
            <a:off x="1763688" y="450672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" name="Straight Connector 25"/>
          <p:cNvCxnSpPr/>
          <p:nvPr/>
        </p:nvCxnSpPr>
        <p:spPr bwMode="auto">
          <a:xfrm>
            <a:off x="2339752" y="4722748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Straight Connector 26"/>
          <p:cNvCxnSpPr/>
          <p:nvPr/>
        </p:nvCxnSpPr>
        <p:spPr bwMode="auto">
          <a:xfrm>
            <a:off x="2915816" y="486676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8" name="Straight Connector 27"/>
          <p:cNvCxnSpPr/>
          <p:nvPr/>
        </p:nvCxnSpPr>
        <p:spPr bwMode="auto">
          <a:xfrm>
            <a:off x="3491880" y="5010780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TextBox 28"/>
          <p:cNvSpPr txBox="1"/>
          <p:nvPr/>
        </p:nvSpPr>
        <p:spPr>
          <a:xfrm>
            <a:off x="1619672" y="532029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1763688" y="5792125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TextBox 30"/>
          <p:cNvSpPr txBox="1"/>
          <p:nvPr/>
        </p:nvSpPr>
        <p:spPr>
          <a:xfrm>
            <a:off x="3947178" y="532029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51434" y="5248290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33" name="Straight Connector 32"/>
          <p:cNvCxnSpPr/>
          <p:nvPr/>
        </p:nvCxnSpPr>
        <p:spPr bwMode="auto">
          <a:xfrm>
            <a:off x="1763688" y="6018892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Straight Connector 35"/>
          <p:cNvCxnSpPr/>
          <p:nvPr/>
        </p:nvCxnSpPr>
        <p:spPr bwMode="auto">
          <a:xfrm>
            <a:off x="4067944" y="573086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Straight Connector 36"/>
          <p:cNvCxnSpPr/>
          <p:nvPr/>
        </p:nvCxnSpPr>
        <p:spPr bwMode="auto">
          <a:xfrm>
            <a:off x="6372200" y="573086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Connector 37"/>
          <p:cNvCxnSpPr/>
          <p:nvPr/>
        </p:nvCxnSpPr>
        <p:spPr bwMode="auto">
          <a:xfrm>
            <a:off x="4067944" y="6162908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9" name="TextBox 38"/>
          <p:cNvSpPr txBox="1"/>
          <p:nvPr/>
        </p:nvSpPr>
        <p:spPr>
          <a:xfrm>
            <a:off x="6804248" y="3808130"/>
            <a:ext cx="1507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+mn-lt"/>
              </a:rPr>
              <a:t>s</a:t>
            </a:r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liding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804248" y="5248290"/>
            <a:ext cx="1701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tumbling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004348" y="4312186"/>
            <a:ext cx="112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’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020272" y="5802868"/>
            <a:ext cx="1260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i+1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803699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Windows on Counts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Window of size N elements (sliding, tumbling) over the stream</a:t>
            </a:r>
          </a:p>
        </p:txBody>
      </p:sp>
      <p:cxnSp>
        <p:nvCxnSpPr>
          <p:cNvPr id="43" name="Straight Arrow Connector 42"/>
          <p:cNvCxnSpPr/>
          <p:nvPr/>
        </p:nvCxnSpPr>
        <p:spPr bwMode="auto">
          <a:xfrm>
            <a:off x="899592" y="4941168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TextBox 43"/>
          <p:cNvSpPr txBox="1"/>
          <p:nvPr/>
        </p:nvSpPr>
        <p:spPr>
          <a:xfrm>
            <a:off x="1619672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171733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75170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47" name="Straight Connector 46"/>
          <p:cNvCxnSpPr/>
          <p:nvPr/>
        </p:nvCxnSpPr>
        <p:spPr bwMode="auto">
          <a:xfrm>
            <a:off x="176368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8" name="Straight Connector 47"/>
          <p:cNvCxnSpPr/>
          <p:nvPr/>
        </p:nvCxnSpPr>
        <p:spPr bwMode="auto">
          <a:xfrm>
            <a:off x="233975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Connector 48"/>
          <p:cNvCxnSpPr/>
          <p:nvPr/>
        </p:nvCxnSpPr>
        <p:spPr bwMode="auto">
          <a:xfrm>
            <a:off x="39959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TextBox 49"/>
          <p:cNvSpPr txBox="1"/>
          <p:nvPr/>
        </p:nvSpPr>
        <p:spPr>
          <a:xfrm>
            <a:off x="2699792" y="4530606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75303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627364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179426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284380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522007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Connector 55"/>
          <p:cNvCxnSpPr/>
          <p:nvPr/>
        </p:nvCxnSpPr>
        <p:spPr bwMode="auto">
          <a:xfrm>
            <a:off x="57961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1763688" y="5157192"/>
            <a:ext cx="10801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Connector 57"/>
          <p:cNvCxnSpPr/>
          <p:nvPr/>
        </p:nvCxnSpPr>
        <p:spPr bwMode="auto">
          <a:xfrm>
            <a:off x="2339752" y="5373216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>
            <a:off x="3995936" y="5517232"/>
            <a:ext cx="18002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943611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Windows from “Punctuations”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Application-inserted “end-of-processing”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0" y="2590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Example: stream of actions… “end of user session”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0" y="3085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Properties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0" y="346698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Advantage: application-controlled semantics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Disadvantage: unpredictable window size (too large or too small)</a:t>
            </a:r>
          </a:p>
        </p:txBody>
      </p:sp>
    </p:spTree>
    <p:extLst>
      <p:ext uri="{BB962C8B-B14F-4D97-AF65-F5344CB8AC3E}">
        <p14:creationId xmlns:p14="http://schemas.microsoft.com/office/powerpoint/2010/main" val="5093675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Streams Processing Challenges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Inherent challenges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Latency requirements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Space bounds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330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System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challenges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371171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Bursty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behavior and load balancing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Out-of-order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delivery and non-determinism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Consistency semantics (at most once, exactly once, at least once)</a:t>
            </a:r>
          </a:p>
        </p:txBody>
      </p:sp>
    </p:spTree>
    <p:extLst>
      <p:ext uri="{BB962C8B-B14F-4D97-AF65-F5344CB8AC3E}">
        <p14:creationId xmlns:p14="http://schemas.microsoft.com/office/powerpoint/2010/main" val="1071234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4" grpId="0"/>
      <p:bldP spid="3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Stream Processing Frameworks</a:t>
            </a:r>
            <a:endParaRPr lang="en-US" sz="36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558889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auto">
          <a:xfrm>
            <a:off x="3543300" y="685800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Frontend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543300" y="1261963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Backend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3300" y="152400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users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43300" y="5657443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BI tools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43300" y="6096590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analysts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3962400" y="3084512"/>
            <a:ext cx="1219200" cy="1258888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Can 13"/>
          <p:cNvSpPr/>
          <p:nvPr/>
        </p:nvSpPr>
        <p:spPr bwMode="auto">
          <a:xfrm>
            <a:off x="3543300" y="4419600"/>
            <a:ext cx="2057400" cy="1133674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43200" y="3376136"/>
            <a:ext cx="36575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800" b="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800" b="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8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43300" y="4731603"/>
            <a:ext cx="205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Data </a:t>
            </a:r>
            <a:b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Warehouse</a:t>
            </a:r>
            <a:endParaRPr lang="en-US" sz="1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543300" y="1838126"/>
            <a:ext cx="2057400" cy="1133674"/>
            <a:chOff x="3543300" y="1838126"/>
            <a:chExt cx="2057400" cy="1133674"/>
          </a:xfrm>
        </p:grpSpPr>
        <p:sp>
          <p:nvSpPr>
            <p:cNvPr id="19" name="Can 18"/>
            <p:cNvSpPr/>
            <p:nvPr/>
          </p:nvSpPr>
          <p:spPr bwMode="auto">
            <a:xfrm>
              <a:off x="3543300" y="1838126"/>
              <a:ext cx="2057400" cy="1133674"/>
            </a:xfrm>
            <a:prstGeom prst="can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543300" y="2140803"/>
              <a:ext cx="2057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OLTP </a:t>
              </a:r>
              <a:br>
                <a:rPr lang="en-US" sz="2400" b="0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sz="2400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database</a:t>
              </a:r>
              <a:endParaRPr lang="en-US" sz="1800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730" y="-56255"/>
            <a:ext cx="728870" cy="762000"/>
          </a:xfrm>
          <a:prstGeom prst="rect">
            <a:avLst/>
          </a:prstGeom>
        </p:spPr>
      </p:pic>
      <p:sp>
        <p:nvSpPr>
          <p:cNvPr id="17" name="Oval Callout 16"/>
          <p:cNvSpPr/>
          <p:nvPr/>
        </p:nvSpPr>
        <p:spPr bwMode="auto">
          <a:xfrm>
            <a:off x="522880" y="5310706"/>
            <a:ext cx="3352800" cy="1066800"/>
          </a:xfrm>
          <a:prstGeom prst="wedgeEllipseCallout">
            <a:avLst>
              <a:gd name="adj1" fmla="val 52465"/>
              <a:gd name="adj2" fmla="val 45869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My data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is a 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day old</a:t>
            </a:r>
            <a:r>
              <a:rPr lang="mr-IN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3" name="Oval Callout 22"/>
          <p:cNvSpPr/>
          <p:nvPr/>
        </p:nvSpPr>
        <p:spPr bwMode="auto">
          <a:xfrm>
            <a:off x="5334000" y="5562600"/>
            <a:ext cx="1461837" cy="1066800"/>
          </a:xfrm>
          <a:prstGeom prst="wedgeEllipseCallout">
            <a:avLst>
              <a:gd name="adj1" fmla="val -67036"/>
              <a:gd name="adj2" fmla="val 24121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Meh.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8766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 consumers get data from producers?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670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8" idx="3"/>
            <a:endCxn id="9" idx="1"/>
          </p:cNvCxnSpPr>
          <p:nvPr/>
        </p:nvCxnSpPr>
        <p:spPr bwMode="auto">
          <a:xfrm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429000" y="39579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Producer pushes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29000" y="42627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e.g., callback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6361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1"/>
            <a:endCxn id="8" idx="3"/>
          </p:cNvCxnSpPr>
          <p:nvPr/>
        </p:nvCxnSpPr>
        <p:spPr bwMode="auto">
          <a:xfrm flipH="1"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429000" y="42627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e.g., poll, tail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29000" y="39579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Consumer pulls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28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8" idx="3"/>
            <a:endCxn id="9" idx="1"/>
          </p:cNvCxnSpPr>
          <p:nvPr/>
        </p:nvCxnSpPr>
        <p:spPr bwMode="auto">
          <a:xfrm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55626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5626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5626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19" name="Straight Arrow Connector 18"/>
          <p:cNvCxnSpPr>
            <a:stCxn id="8" idx="3"/>
            <a:endCxn id="11" idx="1"/>
          </p:cNvCxnSpPr>
          <p:nvPr/>
        </p:nvCxnSpPr>
        <p:spPr bwMode="auto">
          <a:xfrm flipV="1">
            <a:off x="3657600" y="2286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3"/>
            <a:endCxn id="13" idx="1"/>
          </p:cNvCxnSpPr>
          <p:nvPr/>
        </p:nvCxnSpPr>
        <p:spPr bwMode="auto">
          <a:xfrm>
            <a:off x="3657600" y="3429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3"/>
            <a:endCxn id="16" idx="1"/>
          </p:cNvCxnSpPr>
          <p:nvPr/>
        </p:nvCxnSpPr>
        <p:spPr bwMode="auto">
          <a:xfrm>
            <a:off x="3657600" y="3429000"/>
            <a:ext cx="19050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7526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23" idx="3"/>
            <a:endCxn id="9" idx="1"/>
          </p:cNvCxnSpPr>
          <p:nvPr/>
        </p:nvCxnSpPr>
        <p:spPr bwMode="auto">
          <a:xfrm flipV="1">
            <a:off x="3657600" y="3429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3" idx="3"/>
            <a:endCxn id="11" idx="1"/>
          </p:cNvCxnSpPr>
          <p:nvPr/>
        </p:nvCxnSpPr>
        <p:spPr bwMode="auto">
          <a:xfrm flipV="1">
            <a:off x="3657600" y="2286000"/>
            <a:ext cx="19050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3" idx="3"/>
            <a:endCxn id="13" idx="1"/>
          </p:cNvCxnSpPr>
          <p:nvPr/>
        </p:nvCxnSpPr>
        <p:spPr bwMode="auto">
          <a:xfrm>
            <a:off x="3657600" y="4572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3" idx="3"/>
            <a:endCxn id="16" idx="1"/>
          </p:cNvCxnSpPr>
          <p:nvPr/>
        </p:nvCxnSpPr>
        <p:spPr bwMode="auto">
          <a:xfrm>
            <a:off x="3657600" y="4572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82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6" grpId="0" animBg="1"/>
      <p:bldP spid="2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954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0198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0198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0198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0198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954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038600" y="2971800"/>
            <a:ext cx="990600" cy="2057400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rPr>
              <a:t>Broker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2" name="Straight Arrow Connector 21"/>
          <p:cNvCxnSpPr>
            <a:stCxn id="8" idx="3"/>
            <a:endCxn id="17" idx="1"/>
          </p:cNvCxnSpPr>
          <p:nvPr/>
        </p:nvCxnSpPr>
        <p:spPr bwMode="auto">
          <a:xfrm>
            <a:off x="3200400" y="34290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3" idx="3"/>
            <a:endCxn id="17" idx="1"/>
          </p:cNvCxnSpPr>
          <p:nvPr/>
        </p:nvCxnSpPr>
        <p:spPr bwMode="auto">
          <a:xfrm flipV="1">
            <a:off x="3200400" y="40005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3"/>
            <a:endCxn id="11" idx="1"/>
          </p:cNvCxnSpPr>
          <p:nvPr/>
        </p:nvCxnSpPr>
        <p:spPr bwMode="auto">
          <a:xfrm flipV="1">
            <a:off x="5029200" y="2286000"/>
            <a:ext cx="990600" cy="1714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7" idx="3"/>
            <a:endCxn id="9" idx="1"/>
          </p:cNvCxnSpPr>
          <p:nvPr/>
        </p:nvCxnSpPr>
        <p:spPr bwMode="auto">
          <a:xfrm flipV="1">
            <a:off x="5029200" y="3429000"/>
            <a:ext cx="9906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7" idx="3"/>
            <a:endCxn id="13" idx="1"/>
          </p:cNvCxnSpPr>
          <p:nvPr/>
        </p:nvCxnSpPr>
        <p:spPr bwMode="auto">
          <a:xfrm>
            <a:off x="5029200" y="4000500"/>
            <a:ext cx="9906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7" idx="3"/>
            <a:endCxn id="16" idx="1"/>
          </p:cNvCxnSpPr>
          <p:nvPr/>
        </p:nvCxnSpPr>
        <p:spPr bwMode="auto">
          <a:xfrm>
            <a:off x="5029200" y="4000500"/>
            <a:ext cx="990600" cy="1714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Queue, Pub/Sub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 rot="21194615">
            <a:off x="3581400" y="2891076"/>
            <a:ext cx="1828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Kafka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9319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954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0198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0198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0198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0198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954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038600" y="2971800"/>
            <a:ext cx="990600" cy="2057400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rPr>
              <a:t>Broker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2" name="Straight Arrow Connector 21"/>
          <p:cNvCxnSpPr>
            <a:stCxn id="8" idx="3"/>
            <a:endCxn id="17" idx="1"/>
          </p:cNvCxnSpPr>
          <p:nvPr/>
        </p:nvCxnSpPr>
        <p:spPr bwMode="auto">
          <a:xfrm>
            <a:off x="3200400" y="34290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3" idx="3"/>
            <a:endCxn id="17" idx="1"/>
          </p:cNvCxnSpPr>
          <p:nvPr/>
        </p:nvCxnSpPr>
        <p:spPr bwMode="auto">
          <a:xfrm flipV="1">
            <a:off x="3200400" y="40005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3"/>
            <a:endCxn id="11" idx="1"/>
          </p:cNvCxnSpPr>
          <p:nvPr/>
        </p:nvCxnSpPr>
        <p:spPr bwMode="auto">
          <a:xfrm flipV="1">
            <a:off x="5029200" y="2286000"/>
            <a:ext cx="990600" cy="1714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7" idx="3"/>
            <a:endCxn id="9" idx="1"/>
          </p:cNvCxnSpPr>
          <p:nvPr/>
        </p:nvCxnSpPr>
        <p:spPr bwMode="auto">
          <a:xfrm flipV="1">
            <a:off x="5029200" y="3429000"/>
            <a:ext cx="990600" cy="571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7" idx="3"/>
            <a:endCxn id="13" idx="1"/>
          </p:cNvCxnSpPr>
          <p:nvPr/>
        </p:nvCxnSpPr>
        <p:spPr bwMode="auto">
          <a:xfrm>
            <a:off x="5029200" y="4000500"/>
            <a:ext cx="990600" cy="571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7" idx="3"/>
            <a:endCxn id="16" idx="1"/>
          </p:cNvCxnSpPr>
          <p:nvPr/>
        </p:nvCxnSpPr>
        <p:spPr bwMode="auto">
          <a:xfrm>
            <a:off x="5029200" y="4000500"/>
            <a:ext cx="990600" cy="1714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21194615">
            <a:off x="3581400" y="2891076"/>
            <a:ext cx="1828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Kafka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3149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Stream Processing Frameworks</a:t>
            </a:r>
            <a:endParaRPr lang="en-US" sz="3600" b="0" dirty="0"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  Storm/Heron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617546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Storm/Heron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Storm: real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-time distributed stream processing system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Started at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BackType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BackType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acquired by Twitter in 2011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Now an Apache project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87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 API compatible re-implementation of Storm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6835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Introduced by Twitter in 2015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Open-sourced in 2016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413575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5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orm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376928"/>
            <a:ext cx="5943600" cy="2328672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52400" y="2743200"/>
            <a:ext cx="3200400" cy="838200"/>
          </a:xfrm>
          <a:prstGeom prst="wedgeRoundRectCallout">
            <a:avLst>
              <a:gd name="adj1" fmla="val -7847"/>
              <a:gd name="adj2" fmla="val 158120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Want real-time stream processing?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I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 got your back.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828800" y="3505200"/>
            <a:ext cx="3657600" cy="838200"/>
          </a:xfrm>
          <a:prstGeom prst="wedgeRoundRectCallout">
            <a:avLst>
              <a:gd name="adj1" fmla="val -38794"/>
              <a:gd name="adj2" fmla="val 7398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I’ve got the most intuitive implementation: a computation graph!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127824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Topologies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679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Storm topologies = “job”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06037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Once started, runs continuously until killed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822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 topology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 a computation graph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0337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Graph contains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vertices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and edges 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Vertices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processing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logic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Directed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edges indicate communication between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vertices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549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semantics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9309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most once: without acknowledgments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least once: with 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24091227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327" y="421288"/>
            <a:ext cx="5243473" cy="5674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0960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Twitter’s data warehousing architecture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225513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Spouts and Bolts: Logical Plan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Components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46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Tuples: data that flow through the topology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Spouts: responsible for emitting tuples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Bolts: responsible for processing tuples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topolog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371600"/>
            <a:ext cx="7200900" cy="368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008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Spouts and Bolts: Physical Plan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physical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371600"/>
            <a:ext cx="7536180" cy="3886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Physical plan specifies execution details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46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Parallelism: how many instances of bolts and spouts to run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Placement of bolts/spouts on machines</a:t>
            </a:r>
          </a:p>
          <a:p>
            <a:pPr lvl="0" algn="ctr">
              <a:defRPr/>
            </a:pPr>
            <a:r>
              <a:rPr lang="mr-IN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154962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 Groupings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Bolts are executed by multiple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instances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 parallel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User-specified as part of the topology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When a bolt emits a tuple, where should it go?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3979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Answer: Grouping strategy 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78984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Shuffle grouping: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randomly to different instances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Field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grouping: based 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 field in the tuple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Global grouping: to only a single instance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All grouping: to every instance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031704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5" grpId="0"/>
      <p:bldP spid="7" grpId="0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og-figure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940052"/>
            <a:ext cx="5867400" cy="4308348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</a:t>
            </a:r>
            <a:r>
              <a:rPr lang="en-US" sz="1000" b="0" dirty="0">
                <a:solidFill>
                  <a:schemeClr val="bg1"/>
                </a:solidFill>
              </a:rPr>
              <a:t>: https://</a:t>
            </a:r>
            <a:r>
              <a:rPr lang="en-US" sz="1000" b="0" dirty="0" err="1">
                <a:solidFill>
                  <a:schemeClr val="bg1"/>
                </a:solidFill>
              </a:rPr>
              <a:t>blog.twitter.com</a:t>
            </a:r>
            <a:r>
              <a:rPr lang="en-US" sz="1000" b="0" dirty="0">
                <a:solidFill>
                  <a:schemeClr val="bg1"/>
                </a:solidFill>
              </a:rPr>
              <a:t>/2015/flying-faster-with-twitter-heron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67575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og-figure-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447800"/>
            <a:ext cx="6589059" cy="48006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</a:t>
            </a:r>
            <a:r>
              <a:rPr lang="en-US" sz="1000" b="0" dirty="0">
                <a:solidFill>
                  <a:schemeClr val="bg1"/>
                </a:solidFill>
              </a:rPr>
              <a:t>: https://</a:t>
            </a:r>
            <a:r>
              <a:rPr lang="en-US" sz="1000" b="0" dirty="0" err="1">
                <a:solidFill>
                  <a:schemeClr val="bg1"/>
                </a:solidFill>
              </a:rPr>
              <a:t>blog.twitter.com</a:t>
            </a:r>
            <a:r>
              <a:rPr lang="en-US" sz="1000" b="0" dirty="0">
                <a:solidFill>
                  <a:schemeClr val="bg1"/>
                </a:solidFill>
              </a:rPr>
              <a:t>/2015/flying-faster-with-twitter-heron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408165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Heron-stream-manag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64" y="1143000"/>
            <a:ext cx="7553636" cy="4419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486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 Manager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867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Manages routing tuples between spouts and bolts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Responsible for applying backpressure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858273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me some code!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2152234"/>
            <a:ext cx="7772400" cy="28007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TopologyBuilder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builder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TopologyBuilder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builder.setSpout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("word",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 parallelism);</a:t>
            </a: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builder.setBolt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("consumer",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ConsumerBolt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 parallelism)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.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fieldsGrouping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("word", new Fields("word"));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// Set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here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// ...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StormSubmitter.submitTopology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("my topology”,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builder.createTopology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10552532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me some code!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2152234"/>
            <a:ext cx="7772400" cy="32932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static 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extends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BaseRichSpout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@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Override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declareOutputFields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OutputFieldsDeclarer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outputFieldsDeclarer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outputFieldsDeclarer.declare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(new Fields("word"));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@Override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void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nextTuple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//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collector.emit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(word);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0936531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me some code!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1295400"/>
            <a:ext cx="7772400" cy="52629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static 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ConsumerBolt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extends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BaseRichBolt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private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collector;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private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Map&lt;String, Integer&gt;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countMap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prepare(Map map,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TopologyContext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topologyContext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collector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&lt;String, Integer&gt;();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@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Override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execute(Tuple tuple)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String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key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tuple.getString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(0);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countMap.get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(key) == null)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countMap.put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1);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else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Integer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countMap.get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countMap.put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++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4" name="TextBox 3"/>
          <p:cNvSpPr txBox="1"/>
          <p:nvPr/>
        </p:nvSpPr>
        <p:spPr>
          <a:xfrm rot="21419722">
            <a:off x="5418483" y="6027347"/>
            <a:ext cx="32058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What’s the issue?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5069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pes_variou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246973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(Plumbing)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60701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954205"/>
          </a:xfrm>
          <a:prstGeom prst="rect">
            <a:avLst/>
          </a:prstGeom>
        </p:spPr>
      </p:pic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5486400" y="533400"/>
            <a:ext cx="3048000" cy="1295400"/>
          </a:xfrm>
          <a:prstGeom prst="roundRect">
            <a:avLst>
              <a:gd name="adj" fmla="val 10785"/>
            </a:avLst>
          </a:prstGeom>
          <a:noFill/>
          <a:ln w="57150" algn="ctr">
            <a:solidFill>
              <a:srgbClr val="FF0000"/>
            </a:solidFill>
            <a:prstDash val="sysDash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2400" y="838200"/>
            <a:ext cx="5257800" cy="584776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b="0" dirty="0" err="1">
                <a:solidFill>
                  <a:srgbClr val="000000"/>
                </a:solidFill>
                <a:latin typeface="Gill Sans"/>
                <a:cs typeface="Gill Sans"/>
              </a:rPr>
              <a:t>Mishne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 et al. Fast Data in the Era of Big Data: Twitter's Real-Time Related Query Suggestion Architecture. SIGMOD 2013.</a:t>
            </a:r>
          </a:p>
        </p:txBody>
      </p:sp>
    </p:spTree>
    <p:extLst>
      <p:ext uri="{BB962C8B-B14F-4D97-AF65-F5344CB8AC3E}">
        <p14:creationId xmlns:p14="http://schemas.microsoft.com/office/powerpoint/2010/main" val="18561944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Stream Processing Frameworks</a:t>
            </a:r>
            <a:endParaRPr lang="en-US" sz="3600" b="0" dirty="0"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  Spark Streaming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59610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orm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376928"/>
            <a:ext cx="5943600" cy="2328672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52400" y="2743200"/>
            <a:ext cx="3200400" cy="838200"/>
          </a:xfrm>
          <a:prstGeom prst="wedgeRoundRectCallout">
            <a:avLst>
              <a:gd name="adj1" fmla="val -7847"/>
              <a:gd name="adj2" fmla="val 158120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Want real-time stream processing?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I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 got your back.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828800" y="3505200"/>
            <a:ext cx="3657600" cy="838200"/>
          </a:xfrm>
          <a:prstGeom prst="wedgeRoundRectCallout">
            <a:avLst>
              <a:gd name="adj1" fmla="val -38794"/>
              <a:gd name="adj2" fmla="val 7398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I’ve got the most intuitive implementation: a computation graph!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pic>
        <p:nvPicPr>
          <p:cNvPr id="2" name="Picture 1" descr="spark-logo-trademar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28600"/>
            <a:ext cx="2578608" cy="13716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2133600" y="228600"/>
            <a:ext cx="3200400" cy="838200"/>
          </a:xfrm>
          <a:prstGeom prst="wedgeRoundRectCallout">
            <a:avLst>
              <a:gd name="adj1" fmla="val 72679"/>
              <a:gd name="adj2" fmla="val 4134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Hmm, I </a:t>
            </a:r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gotta</a:t>
            </a: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 get in on this streaming thing</a:t>
            </a:r>
            <a:r>
              <a:rPr lang="mr-IN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2438400" y="1219200"/>
            <a:ext cx="3429000" cy="838200"/>
          </a:xfrm>
          <a:prstGeom prst="wedgeRoundRectCallout">
            <a:avLst>
              <a:gd name="adj1" fmla="val 56600"/>
              <a:gd name="adj2" fmla="val -34784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But I got all this batch processing framework that I </a:t>
            </a:r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gotta</a:t>
            </a: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 lug around.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3657600" y="2209800"/>
            <a:ext cx="4953000" cy="838200"/>
          </a:xfrm>
          <a:prstGeom prst="wedgeRoundRectCallout">
            <a:avLst>
              <a:gd name="adj1" fmla="val 10835"/>
              <a:gd name="adj2" fmla="val -10647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 know: we’ll just chop the stream into little pieces, pretend each is an RDD, and we’re on our merry way!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902804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Spark Streaming: Discretized Streams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3" name="Right Arrow 32"/>
          <p:cNvSpPr/>
          <p:nvPr/>
        </p:nvSpPr>
        <p:spPr>
          <a:xfrm>
            <a:off x="3124200" y="3589914"/>
            <a:ext cx="1561505" cy="319882"/>
          </a:xfrm>
          <a:prstGeom prst="rightArrow">
            <a:avLst/>
          </a:prstGeom>
          <a:gradFill rotWithShape="1">
            <a:gsLst>
              <a:gs pos="0">
                <a:srgbClr val="2C9C89">
                  <a:tint val="100000"/>
                  <a:shade val="100000"/>
                  <a:satMod val="130000"/>
                </a:srgbClr>
              </a:gs>
              <a:gs pos="100000">
                <a:srgbClr val="2C9C89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2C9C89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grpSp>
        <p:nvGrpSpPr>
          <p:cNvPr id="34" name="Group 33"/>
          <p:cNvGrpSpPr>
            <a:grpSpLocks/>
          </p:cNvGrpSpPr>
          <p:nvPr/>
        </p:nvGrpSpPr>
        <p:grpSpPr bwMode="auto">
          <a:xfrm>
            <a:off x="3127772" y="3578801"/>
            <a:ext cx="1557338" cy="319882"/>
            <a:chOff x="3510080" y="4511951"/>
            <a:chExt cx="1875743" cy="322227"/>
          </a:xfrm>
        </p:grpSpPr>
        <p:sp>
          <p:nvSpPr>
            <p:cNvPr id="35" name="Right Arrow 34"/>
            <p:cNvSpPr/>
            <p:nvPr/>
          </p:nvSpPr>
          <p:spPr>
            <a:xfrm>
              <a:off x="5123391" y="4511951"/>
              <a:ext cx="262432" cy="322227"/>
            </a:xfrm>
            <a:prstGeom prst="rightArrow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42831" y="4599904"/>
              <a:ext cx="397950" cy="155916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510080" y="4603102"/>
              <a:ext cx="397950" cy="155916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574148" y="4603102"/>
              <a:ext cx="397950" cy="155916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sp>
        <p:nvSpPr>
          <p:cNvPr id="39" name="Rectangle 38"/>
          <p:cNvSpPr/>
          <p:nvPr/>
        </p:nvSpPr>
        <p:spPr>
          <a:xfrm>
            <a:off x="4810125" y="5258376"/>
            <a:ext cx="1259086" cy="850900"/>
          </a:xfrm>
          <a:prstGeom prst="rect">
            <a:avLst/>
          </a:prstGeom>
          <a:solidFill>
            <a:sysClr val="window" lastClr="FFFFFF"/>
          </a:solidFill>
          <a:ln w="57150" cap="flat" cmpd="sng" algn="ctr">
            <a:solidFill>
              <a:srgbClr val="B50B1B"/>
            </a:solidFill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810125" y="3328770"/>
            <a:ext cx="1259086" cy="850900"/>
          </a:xfrm>
          <a:prstGeom prst="rect">
            <a:avLst/>
          </a:prstGeom>
          <a:solidFill>
            <a:sysClr val="window" lastClr="FFFFFF"/>
          </a:solidFill>
          <a:ln w="57150" cap="flat" cmpd="sng" algn="ctr">
            <a:solidFill>
              <a:srgbClr val="B50B1B"/>
            </a:solidFill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Streaming</a:t>
            </a:r>
          </a:p>
        </p:txBody>
      </p:sp>
      <p:grpSp>
        <p:nvGrpSpPr>
          <p:cNvPr id="41" name="Group 40"/>
          <p:cNvGrpSpPr>
            <a:grpSpLocks/>
          </p:cNvGrpSpPr>
          <p:nvPr/>
        </p:nvGrpSpPr>
        <p:grpSpPr bwMode="auto">
          <a:xfrm>
            <a:off x="5270897" y="4336039"/>
            <a:ext cx="330399" cy="765969"/>
            <a:chOff x="4377769" y="4618254"/>
            <a:chExt cx="398080" cy="771144"/>
          </a:xfrm>
        </p:grpSpPr>
        <p:sp>
          <p:nvSpPr>
            <p:cNvPr id="42" name="Rectangle 41"/>
            <p:cNvSpPr/>
            <p:nvPr/>
          </p:nvSpPr>
          <p:spPr>
            <a:xfrm>
              <a:off x="4377769" y="4618254"/>
              <a:ext cx="398080" cy="155827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377769" y="4925913"/>
              <a:ext cx="398080" cy="155827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377769" y="5233571"/>
              <a:ext cx="398080" cy="155827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grpSp>
        <p:nvGrpSpPr>
          <p:cNvPr id="45" name="Group 44"/>
          <p:cNvGrpSpPr>
            <a:grpSpLocks/>
          </p:cNvGrpSpPr>
          <p:nvPr/>
        </p:nvGrpSpPr>
        <p:grpSpPr bwMode="auto">
          <a:xfrm>
            <a:off x="3292971" y="3820896"/>
            <a:ext cx="883444" cy="1196820"/>
            <a:chOff x="1823091" y="4059182"/>
            <a:chExt cx="1064232" cy="1205223"/>
          </a:xfrm>
        </p:grpSpPr>
        <p:cxnSp>
          <p:nvCxnSpPr>
            <p:cNvPr id="46" name="Straight Arrow Connector 45"/>
            <p:cNvCxnSpPr>
              <a:stCxn id="49" idx="2"/>
              <a:endCxn id="37" idx="2"/>
            </p:cNvCxnSpPr>
            <p:nvPr/>
          </p:nvCxnSpPr>
          <p:spPr>
            <a:xfrm flipH="1" flipV="1">
              <a:off x="1823091" y="4062378"/>
              <a:ext cx="830087" cy="1202026"/>
            </a:xfrm>
            <a:prstGeom prst="straightConnector1">
              <a:avLst/>
            </a:prstGeom>
            <a:noFill/>
            <a:ln w="57150" cap="flat" cmpd="sng" algn="ctr">
              <a:solidFill>
                <a:srgbClr val="2C9C89"/>
              </a:solidFill>
              <a:prstDash val="solid"/>
              <a:tailEnd type="arrow"/>
            </a:ln>
            <a:effectLst/>
          </p:spPr>
        </p:cxnSp>
        <p:cxnSp>
          <p:nvCxnSpPr>
            <p:cNvPr id="47" name="Straight Arrow Connector 46"/>
            <p:cNvCxnSpPr>
              <a:stCxn id="49" idx="2"/>
              <a:endCxn id="36" idx="2"/>
            </p:cNvCxnSpPr>
            <p:nvPr/>
          </p:nvCxnSpPr>
          <p:spPr>
            <a:xfrm flipH="1" flipV="1">
              <a:off x="2355924" y="4059182"/>
              <a:ext cx="297255" cy="1205223"/>
            </a:xfrm>
            <a:prstGeom prst="straightConnector1">
              <a:avLst/>
            </a:prstGeom>
            <a:noFill/>
            <a:ln w="57150" cap="flat" cmpd="sng" algn="ctr">
              <a:solidFill>
                <a:srgbClr val="2C9C89"/>
              </a:solidFill>
              <a:prstDash val="solid"/>
              <a:tailEnd type="arrow"/>
            </a:ln>
            <a:effectLst/>
          </p:spPr>
        </p:cxnSp>
        <p:cxnSp>
          <p:nvCxnSpPr>
            <p:cNvPr id="48" name="Straight Arrow Connector 47"/>
            <p:cNvCxnSpPr>
              <a:stCxn id="49" idx="2"/>
              <a:endCxn id="38" idx="2"/>
            </p:cNvCxnSpPr>
            <p:nvPr/>
          </p:nvCxnSpPr>
          <p:spPr>
            <a:xfrm flipV="1">
              <a:off x="2653178" y="4062378"/>
              <a:ext cx="234145" cy="1202026"/>
            </a:xfrm>
            <a:prstGeom prst="straightConnector1">
              <a:avLst/>
            </a:prstGeom>
            <a:noFill/>
            <a:ln w="57150" cap="flat" cmpd="sng" algn="ctr">
              <a:solidFill>
                <a:srgbClr val="2C9C89"/>
              </a:solidFill>
              <a:prstDash val="solid"/>
              <a:tailEnd type="arrow"/>
            </a:ln>
            <a:effectLst/>
          </p:spPr>
        </p:cxnSp>
      </p:grpSp>
      <p:sp>
        <p:nvSpPr>
          <p:cNvPr id="49" name="TextBox 48"/>
          <p:cNvSpPr txBox="1"/>
          <p:nvPr/>
        </p:nvSpPr>
        <p:spPr>
          <a:xfrm>
            <a:off x="3011091" y="4424938"/>
            <a:ext cx="1941909" cy="592777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batches of X seconds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600" y="3223201"/>
            <a:ext cx="1752600" cy="315778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l</a:t>
            </a:r>
            <a:r>
              <a:rPr lang="en-US" sz="1800" b="0" kern="0" dirty="0" err="1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ive</a:t>
            </a: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 data stream</a:t>
            </a:r>
          </a:p>
        </p:txBody>
      </p:sp>
      <p:grpSp>
        <p:nvGrpSpPr>
          <p:cNvPr id="51" name="Group 50"/>
          <p:cNvGrpSpPr>
            <a:grpSpLocks/>
          </p:cNvGrpSpPr>
          <p:nvPr/>
        </p:nvGrpSpPr>
        <p:grpSpPr bwMode="auto">
          <a:xfrm>
            <a:off x="3124200" y="5538569"/>
            <a:ext cx="1571625" cy="862231"/>
            <a:chOff x="15712706" y="10151158"/>
            <a:chExt cx="4191000" cy="1724814"/>
          </a:xfrm>
        </p:grpSpPr>
        <p:grpSp>
          <p:nvGrpSpPr>
            <p:cNvPr id="52" name="Group 65"/>
            <p:cNvGrpSpPr>
              <a:grpSpLocks/>
            </p:cNvGrpSpPr>
            <p:nvPr/>
          </p:nvGrpSpPr>
          <p:grpSpPr bwMode="auto">
            <a:xfrm>
              <a:off x="15712706" y="10151158"/>
              <a:ext cx="4081598" cy="640089"/>
              <a:chOff x="3519264" y="4541124"/>
              <a:chExt cx="1843853" cy="322227"/>
            </a:xfrm>
          </p:grpSpPr>
          <p:sp>
            <p:nvSpPr>
              <p:cNvPr id="54" name="Right Arrow 53"/>
              <p:cNvSpPr/>
              <p:nvPr/>
            </p:nvSpPr>
            <p:spPr>
              <a:xfrm rot="10800000">
                <a:off x="3519264" y="4541124"/>
                <a:ext cx="262477" cy="322128"/>
              </a:xfrm>
              <a:prstGeom prst="rightArrow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54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430044" y="4624254"/>
                <a:ext cx="398018" cy="155868"/>
              </a:xfrm>
              <a:prstGeom prst="rect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3897919" y="4624254"/>
                <a:ext cx="398018" cy="155868"/>
              </a:xfrm>
              <a:prstGeom prst="rect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4965038" y="4624254"/>
                <a:ext cx="398018" cy="155868"/>
              </a:xfrm>
              <a:prstGeom prst="rect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15738106" y="10583046"/>
              <a:ext cx="4165600" cy="129292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processed results</a:t>
              </a:r>
            </a:p>
          </p:txBody>
        </p:sp>
      </p:grpSp>
      <p:sp>
        <p:nvSpPr>
          <p:cNvPr id="58" name="TextBox 57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Source: All following Spark Streaming slides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by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Tathagata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Das 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0" y="12954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Run a streaming computation as a series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of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very small, deterministic batch jobs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0" y="203531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Chop up the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stream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into batches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seconds 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Process as RDDs!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Return results in batches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 rot="21419722">
            <a:off x="5709647" y="6269461"/>
            <a:ext cx="3273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Typical batch window ~1s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0080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9" grpId="0" animBg="1"/>
      <p:bldP spid="40" grpId="0" animBg="1"/>
      <p:bldP spid="49" grpId="0" animBg="1"/>
      <p:bldP spid="50" grpId="0" animBg="1"/>
      <p:bldP spid="59" grpId="0"/>
      <p:bldP spid="60" grpId="0"/>
      <p:bldP spid="6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Get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267" name="Content Placeholder 4"/>
          <p:cNvSpPr txBox="1">
            <a:spLocks/>
          </p:cNvSpPr>
          <p:nvPr/>
        </p:nvSpPr>
        <p:spPr bwMode="auto">
          <a:xfrm>
            <a:off x="352425" y="1485900"/>
            <a:ext cx="8396288" cy="46355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tweets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E8950E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= ssc.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D8BE6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twitterStream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500" b="0" i="0" u="none" strike="noStrike" kern="0" cap="none" spc="0" normalizeH="0" baseline="0" noProof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268" name="Rounded Rectangular Callout 267"/>
          <p:cNvSpPr/>
          <p:nvPr/>
        </p:nvSpPr>
        <p:spPr>
          <a:xfrm>
            <a:off x="457200" y="2095500"/>
            <a:ext cx="6172200" cy="685800"/>
          </a:xfrm>
          <a:prstGeom prst="wedgeRoundRectCallout">
            <a:avLst>
              <a:gd name="adj1" fmla="val -32316"/>
              <a:gd name="adj2" fmla="val -91974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: a sequence of RDD representing a stream of data</a:t>
            </a:r>
          </a:p>
        </p:txBody>
      </p:sp>
      <p:grpSp>
        <p:nvGrpSpPr>
          <p:cNvPr id="269" name="Group 84"/>
          <p:cNvGrpSpPr>
            <a:grpSpLocks/>
          </p:cNvGrpSpPr>
          <p:nvPr/>
        </p:nvGrpSpPr>
        <p:grpSpPr bwMode="auto">
          <a:xfrm>
            <a:off x="2920603" y="4019550"/>
            <a:ext cx="834628" cy="296069"/>
            <a:chOff x="7918600" y="4832650"/>
            <a:chExt cx="2458447" cy="653855"/>
          </a:xfrm>
        </p:grpSpPr>
        <p:sp>
          <p:nvSpPr>
            <p:cNvPr id="270" name="Alternate Process 269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71" name="Straight Connector 270"/>
            <p:cNvCxnSpPr>
              <a:stCxn id="270" idx="0"/>
              <a:endCxn id="270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72" name="Straight Connector 271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73" name="Straight Connector 272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74" name="Group 89"/>
          <p:cNvGrpSpPr>
            <a:grpSpLocks/>
          </p:cNvGrpSpPr>
          <p:nvPr/>
        </p:nvGrpSpPr>
        <p:grpSpPr bwMode="auto">
          <a:xfrm>
            <a:off x="2867620" y="4371182"/>
            <a:ext cx="980480" cy="380206"/>
            <a:chOff x="7762239" y="5609988"/>
            <a:chExt cx="2889827" cy="840669"/>
          </a:xfrm>
        </p:grpSpPr>
        <p:pic>
          <p:nvPicPr>
            <p:cNvPr id="275" name="Picture 9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6" name="Picture 9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7" name="Picture 9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8" name="Picture 9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79" name="Group 278"/>
          <p:cNvGrpSpPr>
            <a:grpSpLocks/>
          </p:cNvGrpSpPr>
          <p:nvPr/>
        </p:nvGrpSpPr>
        <p:grpSpPr bwMode="auto">
          <a:xfrm>
            <a:off x="2857500" y="3269456"/>
            <a:ext cx="4572000" cy="516731"/>
            <a:chOff x="3523416" y="4511948"/>
            <a:chExt cx="1861716" cy="322227"/>
          </a:xfrm>
        </p:grpSpPr>
        <p:sp>
          <p:nvSpPr>
            <p:cNvPr id="280" name="Right Arrow 279"/>
            <p:cNvSpPr/>
            <p:nvPr/>
          </p:nvSpPr>
          <p:spPr>
            <a:xfrm>
              <a:off x="5122601" y="4511948"/>
              <a:ext cx="262531" cy="322227"/>
            </a:xfrm>
            <a:prstGeom prst="rightArrow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4055750" y="4600053"/>
              <a:ext cx="408705" cy="155421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batch @ t+1</a:t>
              </a:r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3523416" y="4603518"/>
              <a:ext cx="408705" cy="155421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b</a:t>
              </a: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atch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 @ t</a:t>
              </a:r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4587600" y="4603518"/>
              <a:ext cx="408705" cy="155421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batch @ t+2</a:t>
              </a:r>
            </a:p>
          </p:txBody>
        </p:sp>
      </p:grpSp>
      <p:grpSp>
        <p:nvGrpSpPr>
          <p:cNvPr id="284" name="Group 110"/>
          <p:cNvGrpSpPr>
            <a:grpSpLocks/>
          </p:cNvGrpSpPr>
          <p:nvPr/>
        </p:nvGrpSpPr>
        <p:grpSpPr bwMode="auto">
          <a:xfrm>
            <a:off x="4186238" y="4371182"/>
            <a:ext cx="980480" cy="380206"/>
            <a:chOff x="7762239" y="5609988"/>
            <a:chExt cx="2889827" cy="840669"/>
          </a:xfrm>
        </p:grpSpPr>
        <p:pic>
          <p:nvPicPr>
            <p:cNvPr id="285" name="Picture 158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6" name="Picture 16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7" name="Picture 16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8" name="Picture 16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89" name="Group 169"/>
          <p:cNvGrpSpPr>
            <a:grpSpLocks/>
          </p:cNvGrpSpPr>
          <p:nvPr/>
        </p:nvGrpSpPr>
        <p:grpSpPr bwMode="auto">
          <a:xfrm>
            <a:off x="5479256" y="4371182"/>
            <a:ext cx="980480" cy="380206"/>
            <a:chOff x="7762239" y="5609988"/>
            <a:chExt cx="2889827" cy="840669"/>
          </a:xfrm>
        </p:grpSpPr>
        <p:pic>
          <p:nvPicPr>
            <p:cNvPr id="290" name="Picture 17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1" name="Picture 17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2" name="Picture 17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3" name="Picture 17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94" name="Rectangle 293"/>
          <p:cNvSpPr>
            <a:spLocks noChangeArrowheads="1"/>
          </p:cNvSpPr>
          <p:nvPr/>
        </p:nvSpPr>
        <p:spPr bwMode="auto">
          <a:xfrm>
            <a:off x="1171575" y="3958432"/>
            <a:ext cx="1857375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dirty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 </a:t>
            </a:r>
            <a:r>
              <a:rPr lang="en-US" sz="1800" b="0" dirty="0" err="1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DStream</a:t>
            </a:r>
            <a:endParaRPr lang="en-US" sz="1800" b="0" dirty="0" smtClean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grpSp>
        <p:nvGrpSpPr>
          <p:cNvPr id="295" name="Group 84"/>
          <p:cNvGrpSpPr>
            <a:grpSpLocks/>
          </p:cNvGrpSpPr>
          <p:nvPr/>
        </p:nvGrpSpPr>
        <p:grpSpPr bwMode="auto">
          <a:xfrm>
            <a:off x="4236244" y="4024313"/>
            <a:ext cx="834628" cy="296069"/>
            <a:chOff x="7918600" y="4832650"/>
            <a:chExt cx="2458447" cy="653855"/>
          </a:xfrm>
        </p:grpSpPr>
        <p:sp>
          <p:nvSpPr>
            <p:cNvPr id="296" name="Alternate Process 295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97" name="Straight Connector 296"/>
            <p:cNvCxnSpPr>
              <a:stCxn id="296" idx="0"/>
              <a:endCxn id="296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98" name="Straight Connector 297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99" name="Straight Connector 298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300" name="Group 84"/>
          <p:cNvGrpSpPr>
            <a:grpSpLocks/>
          </p:cNvGrpSpPr>
          <p:nvPr/>
        </p:nvGrpSpPr>
        <p:grpSpPr bwMode="auto">
          <a:xfrm>
            <a:off x="5532120" y="4024313"/>
            <a:ext cx="834628" cy="296069"/>
            <a:chOff x="7918600" y="4832650"/>
            <a:chExt cx="2458447" cy="653855"/>
          </a:xfrm>
        </p:grpSpPr>
        <p:sp>
          <p:nvSpPr>
            <p:cNvPr id="301" name="Alternate Process 300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302" name="Straight Connector 301"/>
            <p:cNvCxnSpPr>
              <a:stCxn id="301" idx="0"/>
              <a:endCxn id="301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303" name="Straight Connector 302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304" name="Straight Connector 303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305" name="Rectangle 304"/>
          <p:cNvSpPr>
            <a:spLocks noChangeArrowheads="1"/>
          </p:cNvSpPr>
          <p:nvPr/>
        </p:nvSpPr>
        <p:spPr bwMode="auto">
          <a:xfrm>
            <a:off x="685800" y="3310732"/>
            <a:ext cx="31432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Twitter Streaming API</a:t>
            </a:r>
          </a:p>
        </p:txBody>
      </p:sp>
      <p:sp>
        <p:nvSpPr>
          <p:cNvPr id="306" name="Rounded Rectangular Callout 305"/>
          <p:cNvSpPr/>
          <p:nvPr/>
        </p:nvSpPr>
        <p:spPr>
          <a:xfrm>
            <a:off x="6000750" y="4876800"/>
            <a:ext cx="2990850" cy="762000"/>
          </a:xfrm>
          <a:prstGeom prst="wedgeRoundRectCallout">
            <a:avLst>
              <a:gd name="adj1" fmla="val -41475"/>
              <a:gd name="adj2" fmla="val -126510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stored in memory as an RDD (immutable, distributed)</a:t>
            </a:r>
          </a:p>
        </p:txBody>
      </p:sp>
    </p:spTree>
    <p:extLst>
      <p:ext uri="{BB962C8B-B14F-4D97-AF65-F5344CB8AC3E}">
        <p14:creationId xmlns:p14="http://schemas.microsoft.com/office/powerpoint/2010/main" val="22111058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7569 L 5E-6 -2.22222E-6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7569 L 5E-6 -2.22222E-6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0.07569 L -4.44444E-6 -3.33333E-6 " pathEditMode="relative" rAng="0" ptsTypes="AA">
                                      <p:cBhvr>
                                        <p:cTn id="45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animBg="1"/>
      <p:bldP spid="294" grpId="0"/>
      <p:bldP spid="305" grpId="0"/>
      <p:bldP spid="30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Get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144" name="Content Placeholder 4"/>
          <p:cNvSpPr txBox="1">
            <a:spLocks/>
          </p:cNvSpPr>
          <p:nvPr/>
        </p:nvSpPr>
        <p:spPr bwMode="auto">
          <a:xfrm>
            <a:off x="352425" y="1485900"/>
            <a:ext cx="8396288" cy="15621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C61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C61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tweets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D8BE6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flatMap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500" b="0" i="0" u="none" strike="noStrike" kern="0" cap="none" spc="0" normalizeH="0" baseline="0" noProof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145" name="Group 144"/>
          <p:cNvGrpSpPr>
            <a:grpSpLocks/>
          </p:cNvGrpSpPr>
          <p:nvPr/>
        </p:nvGrpSpPr>
        <p:grpSpPr bwMode="auto">
          <a:xfrm>
            <a:off x="2869406" y="4310857"/>
            <a:ext cx="1188244" cy="1594644"/>
            <a:chOff x="7651750" y="8621713"/>
            <a:chExt cx="3168445" cy="3189287"/>
          </a:xfrm>
        </p:grpSpPr>
        <p:grpSp>
          <p:nvGrpSpPr>
            <p:cNvPr id="146" name="Group 18"/>
            <p:cNvGrpSpPr>
              <a:grpSpLocks/>
            </p:cNvGrpSpPr>
            <p:nvPr/>
          </p:nvGrpSpPr>
          <p:grpSpPr bwMode="auto">
            <a:xfrm>
              <a:off x="7651750" y="11050588"/>
              <a:ext cx="2614613" cy="760412"/>
              <a:chOff x="13968431" y="5604337"/>
              <a:chExt cx="2889827" cy="840669"/>
            </a:xfrm>
          </p:grpSpPr>
          <p:pic>
            <p:nvPicPr>
              <p:cNvPr id="154" name="Picture 1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5" name="Picture 2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6" name="Picture 21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7" name="Picture 2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47" name="Group 23"/>
            <p:cNvGrpSpPr>
              <a:grpSpLocks/>
            </p:cNvGrpSpPr>
            <p:nvPr/>
          </p:nvGrpSpPr>
          <p:grpSpPr bwMode="auto">
            <a:xfrm>
              <a:off x="7767638" y="10323513"/>
              <a:ext cx="2224087" cy="590550"/>
              <a:chOff x="7918600" y="4832650"/>
              <a:chExt cx="2458447" cy="653855"/>
            </a:xfrm>
          </p:grpSpPr>
          <p:sp>
            <p:nvSpPr>
              <p:cNvPr id="150" name="Alternate Process 149"/>
              <p:cNvSpPr/>
              <p:nvPr/>
            </p:nvSpPr>
            <p:spPr>
              <a:xfrm>
                <a:off x="7918592" y="4846711"/>
                <a:ext cx="2458288" cy="629248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51" name="Straight Connector 150"/>
              <p:cNvCxnSpPr>
                <a:stCxn id="150" idx="0"/>
                <a:endCxn id="150" idx="2"/>
              </p:cNvCxnSpPr>
              <p:nvPr/>
            </p:nvCxnSpPr>
            <p:spPr>
              <a:xfrm>
                <a:off x="9148613" y="4846711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9785558" y="4832650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8548517" y="4857257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sp>
          <p:nvSpPr>
            <p:cNvPr id="148" name="TextBox 62"/>
            <p:cNvSpPr txBox="1">
              <a:spLocks noChangeArrowheads="1"/>
            </p:cNvSpPr>
            <p:nvPr/>
          </p:nvSpPr>
          <p:spPr bwMode="auto">
            <a:xfrm>
              <a:off x="8778874" y="9457615"/>
              <a:ext cx="2041321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</a:p>
          </p:txBody>
        </p:sp>
        <p:cxnSp>
          <p:nvCxnSpPr>
            <p:cNvPr id="149" name="Straight Arrow Connector 148"/>
            <p:cNvCxnSpPr>
              <a:stCxn id="222" idx="2"/>
              <a:endCxn id="150" idx="0"/>
            </p:cNvCxnSpPr>
            <p:nvPr/>
          </p:nvCxnSpPr>
          <p:spPr bwMode="auto">
            <a:xfrm flipH="1">
              <a:off x="8878809" y="8621713"/>
              <a:ext cx="22224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58" name="Group 157"/>
          <p:cNvGrpSpPr>
            <a:grpSpLocks/>
          </p:cNvGrpSpPr>
          <p:nvPr/>
        </p:nvGrpSpPr>
        <p:grpSpPr bwMode="auto">
          <a:xfrm>
            <a:off x="4188024" y="4310857"/>
            <a:ext cx="1188244" cy="1594644"/>
            <a:chOff x="11168063" y="8621713"/>
            <a:chExt cx="3168091" cy="3189287"/>
          </a:xfrm>
        </p:grpSpPr>
        <p:sp>
          <p:nvSpPr>
            <p:cNvPr id="159" name="TextBox 131"/>
            <p:cNvSpPr txBox="1">
              <a:spLocks noChangeArrowheads="1"/>
            </p:cNvSpPr>
            <p:nvPr/>
          </p:nvSpPr>
          <p:spPr bwMode="auto">
            <a:xfrm>
              <a:off x="12294835" y="9457615"/>
              <a:ext cx="2041319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</a:p>
          </p:txBody>
        </p:sp>
        <p:grpSp>
          <p:nvGrpSpPr>
            <p:cNvPr id="160" name="Group 121"/>
            <p:cNvGrpSpPr>
              <a:grpSpLocks/>
            </p:cNvGrpSpPr>
            <p:nvPr/>
          </p:nvGrpSpPr>
          <p:grpSpPr bwMode="auto">
            <a:xfrm>
              <a:off x="11168063" y="11050588"/>
              <a:ext cx="2614612" cy="760412"/>
              <a:chOff x="13968431" y="5604337"/>
              <a:chExt cx="2889827" cy="840669"/>
            </a:xfrm>
          </p:grpSpPr>
          <p:pic>
            <p:nvPicPr>
              <p:cNvPr id="167" name="Picture 12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68" name="Picture 123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69" name="Picture 12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70" name="Picture 12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61" name="Group 126"/>
            <p:cNvGrpSpPr>
              <a:grpSpLocks/>
            </p:cNvGrpSpPr>
            <p:nvPr/>
          </p:nvGrpSpPr>
          <p:grpSpPr bwMode="auto">
            <a:xfrm>
              <a:off x="11283950" y="10323513"/>
              <a:ext cx="2224088" cy="590550"/>
              <a:chOff x="7918600" y="4832650"/>
              <a:chExt cx="2458447" cy="653855"/>
            </a:xfrm>
          </p:grpSpPr>
          <p:sp>
            <p:nvSpPr>
              <p:cNvPr id="163" name="Alternate Process 162"/>
              <p:cNvSpPr/>
              <p:nvPr/>
            </p:nvSpPr>
            <p:spPr>
              <a:xfrm>
                <a:off x="7918578" y="4846711"/>
                <a:ext cx="2458014" cy="629248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64" name="Straight Connector 163"/>
              <p:cNvCxnSpPr>
                <a:stCxn id="163" idx="0"/>
                <a:endCxn id="163" idx="2"/>
              </p:cNvCxnSpPr>
              <p:nvPr/>
            </p:nvCxnSpPr>
            <p:spPr>
              <a:xfrm>
                <a:off x="9148462" y="4846711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65" name="Straight Connector 164"/>
              <p:cNvCxnSpPr/>
              <p:nvPr/>
            </p:nvCxnSpPr>
            <p:spPr>
              <a:xfrm>
                <a:off x="9785335" y="4832650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66" name="Straight Connector 165"/>
              <p:cNvCxnSpPr/>
              <p:nvPr/>
            </p:nvCxnSpPr>
            <p:spPr>
              <a:xfrm>
                <a:off x="8548433" y="4857257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162" name="Straight Arrow Connector 161"/>
            <p:cNvCxnSpPr>
              <a:stCxn id="210" idx="2"/>
              <a:endCxn id="163" idx="0"/>
            </p:cNvCxnSpPr>
            <p:nvPr/>
          </p:nvCxnSpPr>
          <p:spPr bwMode="auto">
            <a:xfrm flipH="1">
              <a:off x="12394984" y="8621713"/>
              <a:ext cx="22221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71" name="Group 170"/>
          <p:cNvGrpSpPr>
            <a:grpSpLocks/>
          </p:cNvGrpSpPr>
          <p:nvPr/>
        </p:nvGrpSpPr>
        <p:grpSpPr bwMode="auto">
          <a:xfrm>
            <a:off x="5480446" y="4310857"/>
            <a:ext cx="1188244" cy="1594644"/>
            <a:chOff x="14614525" y="8621713"/>
            <a:chExt cx="3168649" cy="3189287"/>
          </a:xfrm>
        </p:grpSpPr>
        <p:sp>
          <p:nvSpPr>
            <p:cNvPr id="172" name="TextBox 153"/>
            <p:cNvSpPr txBox="1">
              <a:spLocks noChangeArrowheads="1"/>
            </p:cNvSpPr>
            <p:nvPr/>
          </p:nvSpPr>
          <p:spPr bwMode="auto">
            <a:xfrm>
              <a:off x="15741852" y="9457615"/>
              <a:ext cx="2041322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</a:p>
          </p:txBody>
        </p:sp>
        <p:sp>
          <p:nvSpPr>
            <p:cNvPr id="173" name="TextBox 172"/>
            <p:cNvSpPr txBox="1"/>
            <p:nvPr/>
          </p:nvSpPr>
          <p:spPr>
            <a:xfrm rot="16200000">
              <a:off x="14507367" y="10444679"/>
              <a:ext cx="773114" cy="45140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…</a:t>
              </a:r>
            </a:p>
          </p:txBody>
        </p:sp>
        <p:grpSp>
          <p:nvGrpSpPr>
            <p:cNvPr id="174" name="Group 143"/>
            <p:cNvGrpSpPr>
              <a:grpSpLocks/>
            </p:cNvGrpSpPr>
            <p:nvPr/>
          </p:nvGrpSpPr>
          <p:grpSpPr bwMode="auto">
            <a:xfrm>
              <a:off x="14614525" y="11050588"/>
              <a:ext cx="2614613" cy="760412"/>
              <a:chOff x="13968431" y="5604337"/>
              <a:chExt cx="2889827" cy="840669"/>
            </a:xfrm>
          </p:grpSpPr>
          <p:pic>
            <p:nvPicPr>
              <p:cNvPr id="181" name="Picture 14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2" name="Picture 14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3" name="Picture 146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4" name="Picture 147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75" name="Group 148"/>
            <p:cNvGrpSpPr>
              <a:grpSpLocks/>
            </p:cNvGrpSpPr>
            <p:nvPr/>
          </p:nvGrpSpPr>
          <p:grpSpPr bwMode="auto">
            <a:xfrm>
              <a:off x="14730413" y="10323513"/>
              <a:ext cx="2224087" cy="590550"/>
              <a:chOff x="7918600" y="4832650"/>
              <a:chExt cx="2458447" cy="653855"/>
            </a:xfrm>
          </p:grpSpPr>
          <p:sp>
            <p:nvSpPr>
              <p:cNvPr id="177" name="Alternate Process 176"/>
              <p:cNvSpPr/>
              <p:nvPr/>
            </p:nvSpPr>
            <p:spPr>
              <a:xfrm>
                <a:off x="7918600" y="4846711"/>
                <a:ext cx="2458446" cy="629248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78" name="Straight Connector 177"/>
              <p:cNvCxnSpPr>
                <a:stCxn id="177" idx="0"/>
                <a:endCxn id="177" idx="2"/>
              </p:cNvCxnSpPr>
              <p:nvPr/>
            </p:nvCxnSpPr>
            <p:spPr>
              <a:xfrm>
                <a:off x="9148700" y="4846711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9785686" y="4832650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80" name="Straight Connector 179"/>
              <p:cNvCxnSpPr/>
              <p:nvPr/>
            </p:nvCxnSpPr>
            <p:spPr>
              <a:xfrm>
                <a:off x="8548565" y="4857257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176" name="Straight Arrow Connector 175"/>
            <p:cNvCxnSpPr>
              <a:stCxn id="202" idx="2"/>
              <a:endCxn id="177" idx="0"/>
            </p:cNvCxnSpPr>
            <p:nvPr/>
          </p:nvCxnSpPr>
          <p:spPr bwMode="auto">
            <a:xfrm flipH="1">
              <a:off x="15843250" y="8621713"/>
              <a:ext cx="20638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85" name="Rounded Rectangular Callout 184"/>
          <p:cNvSpPr/>
          <p:nvPr/>
        </p:nvSpPr>
        <p:spPr>
          <a:xfrm>
            <a:off x="2200275" y="2514600"/>
            <a:ext cx="4505325" cy="685800"/>
          </a:xfrm>
          <a:prstGeom prst="wedgeRoundRectCallout">
            <a:avLst>
              <a:gd name="adj1" fmla="val -33903"/>
              <a:gd name="adj2" fmla="val -1052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transformation: modify data in one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/>
            </a:r>
            <a:b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</a:b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to create another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</a:t>
            </a:r>
          </a:p>
        </p:txBody>
      </p:sp>
      <p:sp>
        <p:nvSpPr>
          <p:cNvPr id="186" name="Rounded Rectangular Callout 185"/>
          <p:cNvSpPr/>
          <p:nvPr/>
        </p:nvSpPr>
        <p:spPr>
          <a:xfrm>
            <a:off x="342900" y="2514600"/>
            <a:ext cx="1457325" cy="533400"/>
          </a:xfrm>
          <a:prstGeom prst="wedgeRoundRectCallout">
            <a:avLst>
              <a:gd name="adj1" fmla="val -14849"/>
              <a:gd name="adj2" fmla="val -9825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new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87" name="Rounded Rectangular Callout 186"/>
          <p:cNvSpPr/>
          <p:nvPr/>
        </p:nvSpPr>
        <p:spPr>
          <a:xfrm>
            <a:off x="6572250" y="5143500"/>
            <a:ext cx="1943100" cy="685800"/>
          </a:xfrm>
          <a:prstGeom prst="wedgeRoundRectCallout">
            <a:avLst>
              <a:gd name="adj1" fmla="val -59817"/>
              <a:gd name="adj2" fmla="val -22499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new RDDs created for every batch </a:t>
            </a:r>
          </a:p>
        </p:txBody>
      </p:sp>
      <p:grpSp>
        <p:nvGrpSpPr>
          <p:cNvPr id="188" name="Group 2"/>
          <p:cNvGrpSpPr>
            <a:grpSpLocks/>
          </p:cNvGrpSpPr>
          <p:nvPr/>
        </p:nvGrpSpPr>
        <p:grpSpPr bwMode="auto">
          <a:xfrm>
            <a:off x="1171575" y="3269457"/>
            <a:ext cx="6257925" cy="1683544"/>
            <a:chOff x="3124200" y="6538913"/>
            <a:chExt cx="16687800" cy="3367087"/>
          </a:xfrm>
        </p:grpSpPr>
        <p:sp>
          <p:nvSpPr>
            <p:cNvPr id="189" name="Rectangle 188"/>
            <p:cNvSpPr/>
            <p:nvPr/>
          </p:nvSpPr>
          <p:spPr bwMode="auto">
            <a:xfrm>
              <a:off x="5181600" y="7467600"/>
              <a:ext cx="3505200" cy="2438400"/>
            </a:xfrm>
            <a:prstGeom prst="rect">
              <a:avLst/>
            </a:prstGeom>
            <a:gradFill flip="none" rotWithShape="1">
              <a:gsLst>
                <a:gs pos="0">
                  <a:sysClr val="window" lastClr="FFFFFF">
                    <a:alpha val="0"/>
                  </a:sysClr>
                </a:gs>
                <a:gs pos="47000">
                  <a:sysClr val="window" lastClr="FFFFFF"/>
                </a:gs>
              </a:gsLst>
              <a:lin ang="0" scaled="1"/>
              <a:tileRect/>
            </a:gra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grpSp>
          <p:nvGrpSpPr>
            <p:cNvPr id="190" name="Group 7"/>
            <p:cNvGrpSpPr>
              <a:grpSpLocks/>
            </p:cNvGrpSpPr>
            <p:nvPr/>
          </p:nvGrpSpPr>
          <p:grpSpPr bwMode="auto">
            <a:xfrm>
              <a:off x="7788275" y="8039100"/>
              <a:ext cx="2225675" cy="592138"/>
              <a:chOff x="7918600" y="4832650"/>
              <a:chExt cx="2458447" cy="653855"/>
            </a:xfrm>
          </p:grpSpPr>
          <p:sp>
            <p:nvSpPr>
              <p:cNvPr id="222" name="Alternate Process 22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23" name="Straight Connector 222"/>
              <p:cNvCxnSpPr>
                <a:stCxn id="222" idx="0"/>
                <a:endCxn id="222" idx="2"/>
              </p:cNvCxnSpPr>
              <p:nvPr/>
            </p:nvCxnSpPr>
            <p:spPr>
              <a:xfrm>
                <a:off x="9147824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9784354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5" name="Straight Connector 224"/>
              <p:cNvCxnSpPr/>
              <p:nvPr/>
            </p:nvCxnSpPr>
            <p:spPr>
              <a:xfrm>
                <a:off x="8548117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191" name="Group 12"/>
            <p:cNvGrpSpPr>
              <a:grpSpLocks/>
            </p:cNvGrpSpPr>
            <p:nvPr/>
          </p:nvGrpSpPr>
          <p:grpSpPr bwMode="auto">
            <a:xfrm>
              <a:off x="7646988" y="8742363"/>
              <a:ext cx="2614612" cy="760412"/>
              <a:chOff x="7762239" y="5609988"/>
              <a:chExt cx="2889827" cy="840669"/>
            </a:xfrm>
          </p:grpSpPr>
          <p:pic>
            <p:nvPicPr>
              <p:cNvPr id="218" name="Picture 13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19" name="Picture 1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20" name="Picture 1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21" name="Picture 16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92" name="Group 103"/>
            <p:cNvGrpSpPr>
              <a:grpSpLocks/>
            </p:cNvGrpSpPr>
            <p:nvPr/>
          </p:nvGrpSpPr>
          <p:grpSpPr bwMode="auto">
            <a:xfrm>
              <a:off x="7620000" y="6538913"/>
              <a:ext cx="12192000" cy="1033462"/>
              <a:chOff x="3523416" y="4511948"/>
              <a:chExt cx="1861716" cy="322227"/>
            </a:xfrm>
          </p:grpSpPr>
          <p:sp>
            <p:nvSpPr>
              <p:cNvPr id="214" name="Right Arrow 213"/>
              <p:cNvSpPr/>
              <p:nvPr/>
            </p:nvSpPr>
            <p:spPr>
              <a:xfrm>
                <a:off x="5122601" y="4511948"/>
                <a:ext cx="262531" cy="322227"/>
              </a:xfrm>
              <a:prstGeom prst="rightArrow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4055750" y="4600053"/>
                <a:ext cx="408705" cy="155421"/>
              </a:xfrm>
              <a:prstGeom prst="rect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batch @ t+1</a:t>
                </a:r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3523416" y="4603518"/>
                <a:ext cx="408705" cy="155421"/>
              </a:xfrm>
              <a:prstGeom prst="rect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</a:t>
                </a:r>
                <a:r>
                  <a:rPr kumimoji="0" lang="en-US" sz="12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atch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 @ t</a:t>
                </a:r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4587600" y="4603518"/>
                <a:ext cx="408705" cy="155421"/>
              </a:xfrm>
              <a:prstGeom prst="rect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batch @ t+2</a:t>
                </a:r>
              </a:p>
            </p:txBody>
          </p:sp>
        </p:grpSp>
        <p:grpSp>
          <p:nvGrpSpPr>
            <p:cNvPr id="193" name="Group 111"/>
            <p:cNvGrpSpPr>
              <a:grpSpLocks/>
            </p:cNvGrpSpPr>
            <p:nvPr/>
          </p:nvGrpSpPr>
          <p:grpSpPr bwMode="auto">
            <a:xfrm>
              <a:off x="11304588" y="8039100"/>
              <a:ext cx="2225675" cy="592138"/>
              <a:chOff x="7918600" y="4832650"/>
              <a:chExt cx="2458447" cy="653855"/>
            </a:xfrm>
          </p:grpSpPr>
          <p:sp>
            <p:nvSpPr>
              <p:cNvPr id="210" name="Alternate Process 209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11" name="Straight Connector 210"/>
              <p:cNvCxnSpPr>
                <a:stCxn id="210" idx="0"/>
                <a:endCxn id="210" idx="2"/>
              </p:cNvCxnSpPr>
              <p:nvPr/>
            </p:nvCxnSpPr>
            <p:spPr>
              <a:xfrm>
                <a:off x="9147823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12" name="Straight Connector 211"/>
              <p:cNvCxnSpPr/>
              <p:nvPr/>
            </p:nvCxnSpPr>
            <p:spPr>
              <a:xfrm>
                <a:off x="9784354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13" name="Straight Connector 212"/>
              <p:cNvCxnSpPr/>
              <p:nvPr/>
            </p:nvCxnSpPr>
            <p:spPr>
              <a:xfrm>
                <a:off x="854811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194" name="Group 116"/>
            <p:cNvGrpSpPr>
              <a:grpSpLocks/>
            </p:cNvGrpSpPr>
            <p:nvPr/>
          </p:nvGrpSpPr>
          <p:grpSpPr bwMode="auto">
            <a:xfrm>
              <a:off x="11163300" y="8742363"/>
              <a:ext cx="2614613" cy="760412"/>
              <a:chOff x="7762239" y="5609988"/>
              <a:chExt cx="2889827" cy="840669"/>
            </a:xfrm>
          </p:grpSpPr>
          <p:pic>
            <p:nvPicPr>
              <p:cNvPr id="206" name="Picture 117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7" name="Picture 118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8" name="Picture 11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9" name="Picture 12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95" name="Group 133"/>
            <p:cNvGrpSpPr>
              <a:grpSpLocks/>
            </p:cNvGrpSpPr>
            <p:nvPr/>
          </p:nvGrpSpPr>
          <p:grpSpPr bwMode="auto">
            <a:xfrm>
              <a:off x="14752638" y="8039100"/>
              <a:ext cx="2224087" cy="592138"/>
              <a:chOff x="7918600" y="4832650"/>
              <a:chExt cx="2458447" cy="653855"/>
            </a:xfrm>
          </p:grpSpPr>
          <p:sp>
            <p:nvSpPr>
              <p:cNvPr id="202" name="Alternate Process 20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03" name="Straight Connector 202"/>
              <p:cNvCxnSpPr>
                <a:stCxn id="202" idx="0"/>
                <a:endCxn id="202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04" name="Straight Connector 203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05" name="Straight Connector 204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196" name="Group 138"/>
            <p:cNvGrpSpPr>
              <a:grpSpLocks/>
            </p:cNvGrpSpPr>
            <p:nvPr/>
          </p:nvGrpSpPr>
          <p:grpSpPr bwMode="auto">
            <a:xfrm>
              <a:off x="14611350" y="8742363"/>
              <a:ext cx="2614613" cy="760412"/>
              <a:chOff x="7762239" y="5609988"/>
              <a:chExt cx="2889827" cy="840669"/>
            </a:xfrm>
          </p:grpSpPr>
          <p:pic>
            <p:nvPicPr>
              <p:cNvPr id="198" name="Picture 13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99" name="Picture 14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0" name="Picture 141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1" name="Picture 14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97" name="Rectangle 155"/>
            <p:cNvSpPr>
              <a:spLocks noChangeArrowheads="1"/>
            </p:cNvSpPr>
            <p:nvPr/>
          </p:nvSpPr>
          <p:spPr bwMode="auto">
            <a:xfrm>
              <a:off x="3124200" y="7917359"/>
              <a:ext cx="5029200" cy="6278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6576" tIns="18288" rIns="36576" bIns="18288">
              <a:spAutoFit/>
            </a:bodyPr>
            <a:lstStyle/>
            <a:p>
              <a:pPr eaLnBrk="1" hangingPunct="1"/>
              <a:r>
                <a:rPr lang="en-US" sz="1800" b="0" dirty="0">
                  <a:solidFill>
                    <a:srgbClr val="000000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tweets </a:t>
              </a:r>
              <a:r>
                <a:rPr lang="en-US" sz="1800" b="0" dirty="0" err="1">
                  <a:solidFill>
                    <a:srgbClr val="000000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DStream</a:t>
              </a:r>
              <a:endParaRPr lang="en-US" sz="1800" b="0" dirty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226" name="Rectangle 155"/>
          <p:cNvSpPr>
            <a:spLocks noChangeArrowheads="1"/>
          </p:cNvSpPr>
          <p:nvPr/>
        </p:nvSpPr>
        <p:spPr bwMode="auto">
          <a:xfrm>
            <a:off x="1171575" y="5105400"/>
            <a:ext cx="1885950" cy="546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 Dstream</a:t>
            </a:r>
          </a:p>
          <a:p>
            <a:pPr eaLnBrk="1" hangingPunct="1"/>
            <a:r>
              <a:rPr lang="en-US" sz="15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[#cat, #dog, … ]</a:t>
            </a:r>
          </a:p>
        </p:txBody>
      </p:sp>
    </p:spTree>
    <p:extLst>
      <p:ext uri="{BB962C8B-B14F-4D97-AF65-F5344CB8AC3E}">
        <p14:creationId xmlns:p14="http://schemas.microsoft.com/office/powerpoint/2010/main" val="39195664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animBg="1"/>
      <p:bldP spid="186" grpId="0" animBg="1"/>
      <p:bldP spid="187" grpId="0" animBg="1"/>
      <p:bldP spid="22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Get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58" name="Content Placeholder 4"/>
          <p:cNvSpPr txBox="1">
            <a:spLocks/>
          </p:cNvSpPr>
          <p:nvPr/>
        </p:nvSpPr>
        <p:spPr bwMode="auto">
          <a:xfrm>
            <a:off x="352425" y="1485900"/>
            <a:ext cx="8396288" cy="46355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hashTags = tweets.flatMap 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saveAsHadoopFiles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("hdfs://...")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500" b="0" i="0" u="none" strike="noStrike" kern="0" cap="none" spc="0" normalizeH="0" baseline="0" noProof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59" name="Rounded Rectangular Callout 58"/>
          <p:cNvSpPr/>
          <p:nvPr/>
        </p:nvSpPr>
        <p:spPr>
          <a:xfrm>
            <a:off x="2600325" y="2552700"/>
            <a:ext cx="5705475" cy="571500"/>
          </a:xfrm>
          <a:prstGeom prst="wedgeRoundRectCallout">
            <a:avLst>
              <a:gd name="adj1" fmla="val -56824"/>
              <a:gd name="adj2" fmla="val -52520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output operation: to push data to external storage</a:t>
            </a:r>
          </a:p>
        </p:txBody>
      </p:sp>
      <p:grpSp>
        <p:nvGrpSpPr>
          <p:cNvPr id="60" name="Group 7"/>
          <p:cNvGrpSpPr>
            <a:grpSpLocks/>
          </p:cNvGrpSpPr>
          <p:nvPr/>
        </p:nvGrpSpPr>
        <p:grpSpPr bwMode="auto">
          <a:xfrm>
            <a:off x="2920603" y="3810000"/>
            <a:ext cx="834628" cy="296069"/>
            <a:chOff x="7918600" y="4832650"/>
            <a:chExt cx="2458447" cy="653855"/>
          </a:xfrm>
        </p:grpSpPr>
        <p:sp>
          <p:nvSpPr>
            <p:cNvPr id="61" name="Alternate Process 60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62" name="Straight Connector 61"/>
            <p:cNvCxnSpPr>
              <a:stCxn id="61" idx="0"/>
              <a:endCxn id="61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3" name="Straight Connector 62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4" name="Straight Connector 63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65" name="Group 23"/>
          <p:cNvGrpSpPr>
            <a:grpSpLocks/>
          </p:cNvGrpSpPr>
          <p:nvPr/>
        </p:nvGrpSpPr>
        <p:grpSpPr bwMode="auto">
          <a:xfrm>
            <a:off x="2912864" y="4599782"/>
            <a:ext cx="834033" cy="296069"/>
            <a:chOff x="7918600" y="4832650"/>
            <a:chExt cx="2458447" cy="653855"/>
          </a:xfrm>
        </p:grpSpPr>
        <p:sp>
          <p:nvSpPr>
            <p:cNvPr id="66" name="Alternate Process 65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67" name="Straight Connector 66"/>
            <p:cNvCxnSpPr>
              <a:stCxn id="66" idx="0"/>
              <a:endCxn id="66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8" name="Straight Connector 67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9" name="Straight Connector 68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70" name="TextBox 69"/>
          <p:cNvSpPr txBox="1"/>
          <p:nvPr/>
        </p:nvSpPr>
        <p:spPr bwMode="auto">
          <a:xfrm>
            <a:off x="3320653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71" name="Straight Arrow Connector 70"/>
          <p:cNvCxnSpPr>
            <a:stCxn id="61" idx="2"/>
            <a:endCxn id="66" idx="0"/>
          </p:cNvCxnSpPr>
          <p:nvPr/>
        </p:nvCxnSpPr>
        <p:spPr bwMode="auto">
          <a:xfrm flipH="1">
            <a:off x="3329583" y="4101307"/>
            <a:ext cx="8334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72" name="Group 111"/>
          <p:cNvGrpSpPr>
            <a:grpSpLocks/>
          </p:cNvGrpSpPr>
          <p:nvPr/>
        </p:nvGrpSpPr>
        <p:grpSpPr bwMode="auto">
          <a:xfrm>
            <a:off x="4239221" y="3810000"/>
            <a:ext cx="834628" cy="296069"/>
            <a:chOff x="7918600" y="4832650"/>
            <a:chExt cx="2458447" cy="653855"/>
          </a:xfrm>
        </p:grpSpPr>
        <p:sp>
          <p:nvSpPr>
            <p:cNvPr id="73" name="Alternate Process 72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74" name="Straight Connector 73"/>
            <p:cNvCxnSpPr>
              <a:stCxn id="73" idx="0"/>
              <a:endCxn id="73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75" name="Straight Connector 74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76" name="Straight Connector 75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77" name="Group 126"/>
          <p:cNvGrpSpPr>
            <a:grpSpLocks/>
          </p:cNvGrpSpPr>
          <p:nvPr/>
        </p:nvGrpSpPr>
        <p:grpSpPr bwMode="auto">
          <a:xfrm>
            <a:off x="4231481" y="4599782"/>
            <a:ext cx="834033" cy="296069"/>
            <a:chOff x="7918600" y="4832650"/>
            <a:chExt cx="2458447" cy="653855"/>
          </a:xfrm>
        </p:grpSpPr>
        <p:sp>
          <p:nvSpPr>
            <p:cNvPr id="78" name="Alternate Process 77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79" name="Straight Connector 78"/>
            <p:cNvCxnSpPr>
              <a:stCxn id="78" idx="0"/>
              <a:endCxn id="78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0" name="Straight Connector 79"/>
            <p:cNvCxnSpPr/>
            <p:nvPr/>
          </p:nvCxnSpPr>
          <p:spPr>
            <a:xfrm>
              <a:off x="9785686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1" name="Straight Connector 80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82" name="TextBox 81"/>
          <p:cNvSpPr txBox="1"/>
          <p:nvPr/>
        </p:nvSpPr>
        <p:spPr bwMode="auto">
          <a:xfrm>
            <a:off x="4639271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83" name="Straight Arrow Connector 82"/>
          <p:cNvCxnSpPr>
            <a:stCxn id="73" idx="2"/>
            <a:endCxn id="78" idx="0"/>
          </p:cNvCxnSpPr>
          <p:nvPr/>
        </p:nvCxnSpPr>
        <p:spPr bwMode="auto">
          <a:xfrm flipH="1">
            <a:off x="4648200" y="4101307"/>
            <a:ext cx="8334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84" name="Group 133"/>
          <p:cNvGrpSpPr>
            <a:grpSpLocks/>
          </p:cNvGrpSpPr>
          <p:nvPr/>
        </p:nvGrpSpPr>
        <p:grpSpPr bwMode="auto">
          <a:xfrm>
            <a:off x="5532239" y="3810000"/>
            <a:ext cx="834033" cy="296069"/>
            <a:chOff x="7918600" y="4832650"/>
            <a:chExt cx="2458447" cy="653855"/>
          </a:xfrm>
        </p:grpSpPr>
        <p:sp>
          <p:nvSpPr>
            <p:cNvPr id="85" name="Alternate Process 84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86" name="Straight Connector 85"/>
            <p:cNvCxnSpPr>
              <a:stCxn id="85" idx="0"/>
              <a:endCxn id="85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7" name="Straight Connector 86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8" name="Straight Connector 87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89" name="Group 148"/>
          <p:cNvGrpSpPr>
            <a:grpSpLocks/>
          </p:cNvGrpSpPr>
          <p:nvPr/>
        </p:nvGrpSpPr>
        <p:grpSpPr bwMode="auto">
          <a:xfrm>
            <a:off x="5523905" y="4599782"/>
            <a:ext cx="834033" cy="296069"/>
            <a:chOff x="7918600" y="4832650"/>
            <a:chExt cx="2458447" cy="653855"/>
          </a:xfrm>
        </p:grpSpPr>
        <p:sp>
          <p:nvSpPr>
            <p:cNvPr id="90" name="Alternate Process 89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91" name="Straight Connector 90"/>
            <p:cNvCxnSpPr>
              <a:stCxn id="90" idx="0"/>
              <a:endCxn id="90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2" name="Straight Connector 91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3" name="Straight Connector 92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94" name="TextBox 93"/>
          <p:cNvSpPr txBox="1"/>
          <p:nvPr/>
        </p:nvSpPr>
        <p:spPr bwMode="auto">
          <a:xfrm>
            <a:off x="5931694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95" name="Straight Arrow Connector 94"/>
          <p:cNvCxnSpPr>
            <a:stCxn id="85" idx="2"/>
            <a:endCxn id="90" idx="0"/>
          </p:cNvCxnSpPr>
          <p:nvPr/>
        </p:nvCxnSpPr>
        <p:spPr bwMode="auto">
          <a:xfrm flipH="1">
            <a:off x="5941219" y="4101307"/>
            <a:ext cx="7739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96" name="Group 95"/>
          <p:cNvGrpSpPr>
            <a:grpSpLocks/>
          </p:cNvGrpSpPr>
          <p:nvPr/>
        </p:nvGrpSpPr>
        <p:grpSpPr bwMode="auto">
          <a:xfrm>
            <a:off x="3000375" y="4901407"/>
            <a:ext cx="3451622" cy="1139031"/>
            <a:chOff x="8001000" y="9802813"/>
            <a:chExt cx="9204325" cy="2278062"/>
          </a:xfrm>
        </p:grpSpPr>
        <p:cxnSp>
          <p:nvCxnSpPr>
            <p:cNvPr id="97" name="Straight Arrow Connector 96"/>
            <p:cNvCxnSpPr/>
            <p:nvPr/>
          </p:nvCxnSpPr>
          <p:spPr bwMode="auto">
            <a:xfrm flipH="1">
              <a:off x="8863013" y="9802813"/>
              <a:ext cx="22225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98" name="Straight Arrow Connector 97"/>
            <p:cNvCxnSpPr/>
            <p:nvPr/>
          </p:nvCxnSpPr>
          <p:spPr bwMode="auto">
            <a:xfrm flipH="1">
              <a:off x="12379325" y="9802813"/>
              <a:ext cx="22225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99" name="Straight Arrow Connector 98"/>
            <p:cNvCxnSpPr/>
            <p:nvPr/>
          </p:nvCxnSpPr>
          <p:spPr bwMode="auto">
            <a:xfrm flipH="1">
              <a:off x="15827375" y="9802813"/>
              <a:ext cx="20638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pic>
          <p:nvPicPr>
            <p:cNvPr id="100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10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1" name="Picture 9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062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" name="Picture 9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114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3" name="TextBox 102"/>
            <p:cNvSpPr txBox="1"/>
            <p:nvPr/>
          </p:nvSpPr>
          <p:spPr bwMode="auto">
            <a:xfrm>
              <a:off x="8610600" y="9947275"/>
              <a:ext cx="1631949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  <p:sp>
          <p:nvSpPr>
            <p:cNvPr id="104" name="TextBox 103"/>
            <p:cNvSpPr txBox="1"/>
            <p:nvPr/>
          </p:nvSpPr>
          <p:spPr bwMode="auto">
            <a:xfrm>
              <a:off x="12126912" y="9947275"/>
              <a:ext cx="1630363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  <p:sp>
          <p:nvSpPr>
            <p:cNvPr id="105" name="TextBox 104"/>
            <p:cNvSpPr txBox="1"/>
            <p:nvPr/>
          </p:nvSpPr>
          <p:spPr bwMode="auto">
            <a:xfrm>
              <a:off x="15573376" y="9947275"/>
              <a:ext cx="1631949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</p:grpSp>
      <p:sp>
        <p:nvSpPr>
          <p:cNvPr id="106" name="Rectangle 105"/>
          <p:cNvSpPr/>
          <p:nvPr/>
        </p:nvSpPr>
        <p:spPr bwMode="auto">
          <a:xfrm>
            <a:off x="4136231" y="3517107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t+1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2828925" y="3522662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atch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@ t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5442347" y="3522662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t+2</a:t>
            </a:r>
          </a:p>
        </p:txBody>
      </p:sp>
      <p:sp>
        <p:nvSpPr>
          <p:cNvPr id="109" name="Rectangle 155"/>
          <p:cNvSpPr>
            <a:spLocks noChangeArrowheads="1"/>
          </p:cNvSpPr>
          <p:nvPr/>
        </p:nvSpPr>
        <p:spPr bwMode="auto">
          <a:xfrm>
            <a:off x="742950" y="3733800"/>
            <a:ext cx="18859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dirty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 </a:t>
            </a:r>
            <a:r>
              <a:rPr lang="en-US" sz="1800" b="0" dirty="0" err="1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DStream</a:t>
            </a:r>
            <a:endParaRPr lang="en-US" sz="1800" b="0" dirty="0" smtClean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10" name="Rectangle 155"/>
          <p:cNvSpPr>
            <a:spLocks noChangeArrowheads="1"/>
          </p:cNvSpPr>
          <p:nvPr/>
        </p:nvSpPr>
        <p:spPr bwMode="auto">
          <a:xfrm>
            <a:off x="742950" y="4533900"/>
            <a:ext cx="18859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 DStream</a:t>
            </a:r>
          </a:p>
        </p:txBody>
      </p:sp>
      <p:sp>
        <p:nvSpPr>
          <p:cNvPr id="111" name="Rounded Rectangular Callout 110"/>
          <p:cNvSpPr/>
          <p:nvPr/>
        </p:nvSpPr>
        <p:spPr>
          <a:xfrm>
            <a:off x="6715125" y="5257800"/>
            <a:ext cx="1600200" cy="685800"/>
          </a:xfrm>
          <a:prstGeom prst="wedgeRoundRectCallout">
            <a:avLst>
              <a:gd name="adj1" fmla="val -59817"/>
              <a:gd name="adj2" fmla="val -22499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every batch saved to HDFS</a:t>
            </a:r>
          </a:p>
        </p:txBody>
      </p:sp>
    </p:spTree>
    <p:extLst>
      <p:ext uri="{BB962C8B-B14F-4D97-AF65-F5344CB8AC3E}">
        <p14:creationId xmlns:p14="http://schemas.microsoft.com/office/powerpoint/2010/main" val="1277565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11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Fault Tolerance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0" y="1367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Bottom line: they’re just RDDs!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37824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Fault Tolerance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8" name="Rounded Rectangular Callout 157"/>
          <p:cNvSpPr/>
          <p:nvPr/>
        </p:nvSpPr>
        <p:spPr>
          <a:xfrm>
            <a:off x="5838825" y="2438400"/>
            <a:ext cx="1400175" cy="952500"/>
          </a:xfrm>
          <a:prstGeom prst="wedgeRoundRectCallout">
            <a:avLst>
              <a:gd name="adj1" fmla="val -64777"/>
              <a:gd name="adj2" fmla="val -18645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input data replicated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in memory</a:t>
            </a:r>
          </a:p>
        </p:txBody>
      </p:sp>
      <p:grpSp>
        <p:nvGrpSpPr>
          <p:cNvPr id="159" name="Group 116"/>
          <p:cNvGrpSpPr>
            <a:grpSpLocks/>
          </p:cNvGrpSpPr>
          <p:nvPr/>
        </p:nvGrpSpPr>
        <p:grpSpPr bwMode="auto">
          <a:xfrm>
            <a:off x="3888581" y="2949575"/>
            <a:ext cx="1743075" cy="675482"/>
            <a:chOff x="7762239" y="5609988"/>
            <a:chExt cx="2889827" cy="840669"/>
          </a:xfrm>
        </p:grpSpPr>
        <p:pic>
          <p:nvPicPr>
            <p:cNvPr id="160" name="Picture 117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1" name="Picture 118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2" name="Picture 119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3" name="Picture 12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64" name="Picture 12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2153" y="5343525"/>
            <a:ext cx="555427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5" name="Picture 12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059" y="5343525"/>
            <a:ext cx="555427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6" name="Picture 12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133" y="5343525"/>
            <a:ext cx="555426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7" name="Picture 12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802" y="5343525"/>
            <a:ext cx="555426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8" name="TextBox 131"/>
          <p:cNvSpPr txBox="1">
            <a:spLocks noChangeArrowheads="1"/>
          </p:cNvSpPr>
          <p:nvPr/>
        </p:nvSpPr>
        <p:spPr bwMode="auto">
          <a:xfrm>
            <a:off x="4410075" y="3813175"/>
            <a:ext cx="136088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0" rIns="38405" bIns="0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ctr" eaLnBrk="1" hangingPunct="1"/>
            <a:r>
              <a:rPr lang="en-US" sz="1700" b="0" smtClean="0">
                <a:latin typeface="Gill Sans"/>
                <a:cs typeface="Gill Sans"/>
              </a:rPr>
              <a:t>flatMap</a:t>
            </a:r>
          </a:p>
        </p:txBody>
      </p:sp>
      <p:cxnSp>
        <p:nvCxnSpPr>
          <p:cNvPr id="169" name="Straight Arrow Connector 168"/>
          <p:cNvCxnSpPr/>
          <p:nvPr/>
        </p:nvCxnSpPr>
        <p:spPr bwMode="auto">
          <a:xfrm flipH="1">
            <a:off x="4724400" y="2841625"/>
            <a:ext cx="596" cy="1997075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70" name="Group 14"/>
          <p:cNvGrpSpPr>
            <a:grpSpLocks/>
          </p:cNvGrpSpPr>
          <p:nvPr/>
        </p:nvGrpSpPr>
        <p:grpSpPr bwMode="auto">
          <a:xfrm>
            <a:off x="3981450" y="2324100"/>
            <a:ext cx="1485900" cy="419100"/>
            <a:chOff x="14325600" y="2971800"/>
            <a:chExt cx="3657600" cy="990600"/>
          </a:xfrm>
        </p:grpSpPr>
        <p:sp>
          <p:nvSpPr>
            <p:cNvPr id="171" name="Rectangle 170"/>
            <p:cNvSpPr/>
            <p:nvPr/>
          </p:nvSpPr>
          <p:spPr bwMode="auto">
            <a:xfrm>
              <a:off x="14325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14782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15240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4" name="Rectangle 173"/>
            <p:cNvSpPr/>
            <p:nvPr/>
          </p:nvSpPr>
          <p:spPr bwMode="auto">
            <a:xfrm>
              <a:off x="156972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161544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16611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17068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8" name="Rectangle 177"/>
            <p:cNvSpPr/>
            <p:nvPr/>
          </p:nvSpPr>
          <p:spPr bwMode="auto">
            <a:xfrm>
              <a:off x="17526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179" name="Group 178"/>
          <p:cNvGrpSpPr>
            <a:grpSpLocks/>
          </p:cNvGrpSpPr>
          <p:nvPr/>
        </p:nvGrpSpPr>
        <p:grpSpPr bwMode="auto">
          <a:xfrm>
            <a:off x="4552950" y="5943600"/>
            <a:ext cx="571500" cy="419100"/>
            <a:chOff x="15697200" y="10210800"/>
            <a:chExt cx="1524000" cy="990600"/>
          </a:xfrm>
        </p:grpSpPr>
        <p:sp>
          <p:nvSpPr>
            <p:cNvPr id="180" name="Rectangle 179"/>
            <p:cNvSpPr/>
            <p:nvPr/>
          </p:nvSpPr>
          <p:spPr bwMode="auto">
            <a:xfrm>
              <a:off x="15697200" y="10210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16764000" y="10210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182" name="Group 181"/>
          <p:cNvGrpSpPr>
            <a:grpSpLocks/>
          </p:cNvGrpSpPr>
          <p:nvPr/>
        </p:nvGrpSpPr>
        <p:grpSpPr bwMode="auto">
          <a:xfrm>
            <a:off x="4124325" y="2552700"/>
            <a:ext cx="1485900" cy="419100"/>
            <a:chOff x="14325600" y="2971800"/>
            <a:chExt cx="3657600" cy="990600"/>
          </a:xfrm>
        </p:grpSpPr>
        <p:sp>
          <p:nvSpPr>
            <p:cNvPr id="183" name="Rectangle 182"/>
            <p:cNvSpPr/>
            <p:nvPr/>
          </p:nvSpPr>
          <p:spPr bwMode="auto">
            <a:xfrm>
              <a:off x="14325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4" name="Rectangle 183"/>
            <p:cNvSpPr/>
            <p:nvPr/>
          </p:nvSpPr>
          <p:spPr bwMode="auto">
            <a:xfrm>
              <a:off x="14782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5" name="Rectangle 184"/>
            <p:cNvSpPr/>
            <p:nvPr/>
          </p:nvSpPr>
          <p:spPr bwMode="auto">
            <a:xfrm>
              <a:off x="15240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6" name="Rectangle 185"/>
            <p:cNvSpPr/>
            <p:nvPr/>
          </p:nvSpPr>
          <p:spPr bwMode="auto">
            <a:xfrm>
              <a:off x="156972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161544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16611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17068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90" name="Rectangle 189"/>
            <p:cNvSpPr/>
            <p:nvPr/>
          </p:nvSpPr>
          <p:spPr bwMode="auto">
            <a:xfrm>
              <a:off x="17526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191" name="Rectangle 190"/>
          <p:cNvSpPr/>
          <p:nvPr/>
        </p:nvSpPr>
        <p:spPr bwMode="auto">
          <a:xfrm>
            <a:off x="3981450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2" name="Rectangle 191"/>
          <p:cNvSpPr/>
          <p:nvPr/>
        </p:nvSpPr>
        <p:spPr bwMode="auto">
          <a:xfrm>
            <a:off x="4167187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3" name="Rectangle 192"/>
          <p:cNvSpPr/>
          <p:nvPr/>
        </p:nvSpPr>
        <p:spPr bwMode="auto">
          <a:xfrm>
            <a:off x="4352925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4" name="Rectangle 193"/>
          <p:cNvSpPr/>
          <p:nvPr/>
        </p:nvSpPr>
        <p:spPr bwMode="auto">
          <a:xfrm>
            <a:off x="4538662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5" name="Rectangle 194"/>
          <p:cNvSpPr/>
          <p:nvPr/>
        </p:nvSpPr>
        <p:spPr bwMode="auto">
          <a:xfrm>
            <a:off x="4724400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6" name="Rectangle 195"/>
          <p:cNvSpPr/>
          <p:nvPr/>
        </p:nvSpPr>
        <p:spPr bwMode="auto">
          <a:xfrm>
            <a:off x="4910137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7" name="Rectangle 196"/>
          <p:cNvSpPr/>
          <p:nvPr/>
        </p:nvSpPr>
        <p:spPr bwMode="auto">
          <a:xfrm>
            <a:off x="5095875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8" name="Rectangle 197"/>
          <p:cNvSpPr/>
          <p:nvPr/>
        </p:nvSpPr>
        <p:spPr bwMode="auto">
          <a:xfrm>
            <a:off x="5281612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grpSp>
        <p:nvGrpSpPr>
          <p:cNvPr id="199" name="Group 198"/>
          <p:cNvGrpSpPr>
            <a:grpSpLocks/>
          </p:cNvGrpSpPr>
          <p:nvPr/>
        </p:nvGrpSpPr>
        <p:grpSpPr bwMode="auto">
          <a:xfrm>
            <a:off x="4562772" y="2895600"/>
            <a:ext cx="954585" cy="2371725"/>
            <a:chOff x="15723811" y="4190977"/>
            <a:chExt cx="2545115" cy="4744156"/>
          </a:xfrm>
        </p:grpSpPr>
        <p:cxnSp>
          <p:nvCxnSpPr>
            <p:cNvPr id="200" name="Straight Arrow Connector 199"/>
            <p:cNvCxnSpPr>
              <a:stCxn id="189" idx="2"/>
              <a:endCxn id="165" idx="0"/>
            </p:cNvCxnSpPr>
            <p:nvPr/>
          </p:nvCxnSpPr>
          <p:spPr bwMode="auto">
            <a:xfrm flipH="1">
              <a:off x="15723811" y="4190977"/>
              <a:ext cx="2049897" cy="4744156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B50B1B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01" name="Straight Arrow Connector 200"/>
            <p:cNvCxnSpPr>
              <a:stCxn id="190" idx="2"/>
              <a:endCxn id="166" idx="0"/>
            </p:cNvCxnSpPr>
            <p:nvPr/>
          </p:nvCxnSpPr>
          <p:spPr bwMode="auto">
            <a:xfrm flipH="1">
              <a:off x="16782490" y="4190977"/>
              <a:ext cx="1486436" cy="4744156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B50B1B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202" name="Rounded Rectangular Callout 201"/>
          <p:cNvSpPr/>
          <p:nvPr/>
        </p:nvSpPr>
        <p:spPr>
          <a:xfrm>
            <a:off x="5724525" y="5067300"/>
            <a:ext cx="1514475" cy="952500"/>
          </a:xfrm>
          <a:prstGeom prst="wedgeRoundRectCallout">
            <a:avLst>
              <a:gd name="adj1" fmla="val -64777"/>
              <a:gd name="adj2" fmla="val -18645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lost partitions recomputed on other workers</a:t>
            </a:r>
          </a:p>
        </p:txBody>
      </p:sp>
      <p:sp>
        <p:nvSpPr>
          <p:cNvPr id="203" name="Rectangle 155"/>
          <p:cNvSpPr>
            <a:spLocks noChangeArrowheads="1"/>
          </p:cNvSpPr>
          <p:nvPr/>
        </p:nvSpPr>
        <p:spPr bwMode="auto">
          <a:xfrm>
            <a:off x="2924175" y="2286000"/>
            <a:ext cx="1028700" cy="592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</a:t>
            </a:r>
          </a:p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RDD</a:t>
            </a:r>
          </a:p>
        </p:txBody>
      </p:sp>
      <p:sp>
        <p:nvSpPr>
          <p:cNvPr id="204" name="Rectangle 155"/>
          <p:cNvSpPr>
            <a:spLocks noChangeArrowheads="1"/>
          </p:cNvSpPr>
          <p:nvPr/>
        </p:nvSpPr>
        <p:spPr bwMode="auto">
          <a:xfrm>
            <a:off x="2952750" y="4686300"/>
            <a:ext cx="1028700" cy="592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</a:t>
            </a:r>
          </a:p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RDD</a:t>
            </a:r>
          </a:p>
        </p:txBody>
      </p:sp>
      <p:sp>
        <p:nvSpPr>
          <p:cNvPr id="205" name="TextBox 204"/>
          <p:cNvSpPr txBox="1"/>
          <p:nvPr/>
        </p:nvSpPr>
        <p:spPr>
          <a:xfrm>
            <a:off x="0" y="1367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Bottom line: they’re just RDDs!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234636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97" grpId="0" animBg="1"/>
      <p:bldP spid="198" grpId="0" animBg="1"/>
      <p:bldP spid="202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Concepts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DStream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– sequence of RDDs representing a stream of data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Twitter, HDFS, Kafka, Flume,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ZeroMQ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Akka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Actor, TCP sockets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Transformations – modify data from on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DStream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to another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Standard RDD operations – map,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countByValue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reduce, join, …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Stateful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operations – window,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countByValueAndWindow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Output Operations – send data to external entity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876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saveAsHadoopFiles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– saves to HDFS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foreach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– do anything with each batch of results</a:t>
            </a:r>
          </a:p>
        </p:txBody>
      </p:sp>
    </p:spTree>
    <p:extLst>
      <p:ext uri="{BB962C8B-B14F-4D97-AF65-F5344CB8AC3E}">
        <p14:creationId xmlns:p14="http://schemas.microsoft.com/office/powerpoint/2010/main" val="27216181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Count the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00" name="Content Placeholder 3"/>
          <p:cNvSpPr txBox="1">
            <a:spLocks/>
          </p:cNvSpPr>
          <p:nvPr/>
        </p:nvSpPr>
        <p:spPr bwMode="auto">
          <a:xfrm>
            <a:off x="352425" y="1485900"/>
            <a:ext cx="8396288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hashTags = tweets.flatMap 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()</a:t>
            </a: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201" name="Group 7"/>
          <p:cNvGrpSpPr>
            <a:grpSpLocks/>
          </p:cNvGrpSpPr>
          <p:nvPr/>
        </p:nvGrpSpPr>
        <p:grpSpPr bwMode="auto">
          <a:xfrm>
            <a:off x="2650927" y="3247232"/>
            <a:ext cx="834628" cy="296069"/>
            <a:chOff x="7918600" y="4832650"/>
            <a:chExt cx="2458447" cy="653855"/>
          </a:xfrm>
        </p:grpSpPr>
        <p:sp>
          <p:nvSpPr>
            <p:cNvPr id="202" name="Alternate Process 201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03" name="Straight Connector 202"/>
            <p:cNvCxnSpPr>
              <a:stCxn id="202" idx="0"/>
              <a:endCxn id="202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04" name="Straight Connector 203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05" name="Straight Connector 204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06" name="Group 111"/>
          <p:cNvGrpSpPr>
            <a:grpSpLocks/>
          </p:cNvGrpSpPr>
          <p:nvPr/>
        </p:nvGrpSpPr>
        <p:grpSpPr bwMode="auto">
          <a:xfrm>
            <a:off x="4286846" y="3247232"/>
            <a:ext cx="834628" cy="296069"/>
            <a:chOff x="7918600" y="4832650"/>
            <a:chExt cx="2458447" cy="653855"/>
          </a:xfrm>
        </p:grpSpPr>
        <p:sp>
          <p:nvSpPr>
            <p:cNvPr id="207" name="Alternate Process 206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08" name="Straight Connector 207"/>
            <p:cNvCxnSpPr>
              <a:stCxn id="207" idx="0"/>
              <a:endCxn id="207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09" name="Straight Connector 208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10" name="Straight Connector 209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11" name="Group 133"/>
          <p:cNvGrpSpPr>
            <a:grpSpLocks/>
          </p:cNvGrpSpPr>
          <p:nvPr/>
        </p:nvGrpSpPr>
        <p:grpSpPr bwMode="auto">
          <a:xfrm>
            <a:off x="5996583" y="3247232"/>
            <a:ext cx="834033" cy="296069"/>
            <a:chOff x="7918600" y="4832650"/>
            <a:chExt cx="2458447" cy="653855"/>
          </a:xfrm>
        </p:grpSpPr>
        <p:sp>
          <p:nvSpPr>
            <p:cNvPr id="212" name="Alternate Process 211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13" name="Straight Connector 212"/>
            <p:cNvCxnSpPr>
              <a:stCxn id="212" idx="0"/>
              <a:endCxn id="212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14" name="Straight Connector 213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15" name="Straight Connector 214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16" name="Group 215"/>
          <p:cNvGrpSpPr>
            <a:grpSpLocks/>
          </p:cNvGrpSpPr>
          <p:nvPr/>
        </p:nvGrpSpPr>
        <p:grpSpPr bwMode="auto">
          <a:xfrm>
            <a:off x="2657475" y="3538538"/>
            <a:ext cx="1429941" cy="2091532"/>
            <a:chOff x="6934200" y="7077075"/>
            <a:chExt cx="3813174" cy="4183062"/>
          </a:xfrm>
        </p:grpSpPr>
        <p:grpSp>
          <p:nvGrpSpPr>
            <p:cNvPr id="217" name="Group 23"/>
            <p:cNvGrpSpPr>
              <a:grpSpLocks/>
            </p:cNvGrpSpPr>
            <p:nvPr/>
          </p:nvGrpSpPr>
          <p:grpSpPr bwMode="auto">
            <a:xfrm>
              <a:off x="6945313" y="7866063"/>
              <a:ext cx="2224087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34" name="Alternate Process 233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35" name="Straight Connector 234"/>
              <p:cNvCxnSpPr>
                <a:stCxn id="234" idx="0"/>
                <a:endCxn id="234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36" name="Straight Connector 235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37" name="Straight Connector 236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218" name="TextBox 217"/>
            <p:cNvSpPr txBox="1"/>
            <p:nvPr/>
          </p:nvSpPr>
          <p:spPr>
            <a:xfrm>
              <a:off x="8016874" y="7127875"/>
              <a:ext cx="1990724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19" name="Straight Arrow Connector 218"/>
            <p:cNvCxnSpPr>
              <a:stCxn id="202" idx="2"/>
              <a:endCxn id="234" idx="0"/>
            </p:cNvCxnSpPr>
            <p:nvPr/>
          </p:nvCxnSpPr>
          <p:spPr bwMode="auto">
            <a:xfrm>
              <a:off x="8029575" y="7077075"/>
              <a:ext cx="28575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20" name="TextBox 219"/>
            <p:cNvSpPr txBox="1"/>
            <p:nvPr/>
          </p:nvSpPr>
          <p:spPr>
            <a:xfrm>
              <a:off x="7788274" y="8531224"/>
              <a:ext cx="163195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221" name="Straight Arrow Connector 220"/>
            <p:cNvCxnSpPr>
              <a:stCxn id="234" idx="2"/>
              <a:endCxn id="230" idx="0"/>
            </p:cNvCxnSpPr>
            <p:nvPr/>
          </p:nvCxnSpPr>
          <p:spPr bwMode="auto">
            <a:xfrm flipH="1">
              <a:off x="8047038" y="8448675"/>
              <a:ext cx="11112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222" name="Group 23"/>
            <p:cNvGrpSpPr>
              <a:grpSpLocks/>
            </p:cNvGrpSpPr>
            <p:nvPr/>
          </p:nvGrpSpPr>
          <p:grpSpPr bwMode="auto">
            <a:xfrm>
              <a:off x="6934200" y="9220200"/>
              <a:ext cx="2224087" cy="592137"/>
              <a:chOff x="7918600" y="4832650"/>
              <a:chExt cx="2458447" cy="653855"/>
            </a:xfrm>
            <a:solidFill>
              <a:sysClr val="window" lastClr="FFFFFF"/>
            </a:solidFill>
          </p:grpSpPr>
          <p:sp>
            <p:nvSpPr>
              <p:cNvPr id="230" name="Alternate Process 229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31" name="Straight Connector 230"/>
              <p:cNvCxnSpPr>
                <a:stCxn id="230" idx="0"/>
                <a:endCxn id="230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32" name="Straight Connector 231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33" name="Straight Connector 232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223" name="Group 23"/>
            <p:cNvGrpSpPr>
              <a:grpSpLocks/>
            </p:cNvGrpSpPr>
            <p:nvPr/>
          </p:nvGrpSpPr>
          <p:grpSpPr bwMode="auto">
            <a:xfrm>
              <a:off x="6934200" y="10668000"/>
              <a:ext cx="2224087" cy="592137"/>
              <a:chOff x="7918600" y="4832650"/>
              <a:chExt cx="2458447" cy="653855"/>
            </a:xfrm>
          </p:grpSpPr>
          <p:sp>
            <p:nvSpPr>
              <p:cNvPr id="226" name="Alternate Process 225"/>
              <p:cNvSpPr/>
              <p:nvPr/>
            </p:nvSpPr>
            <p:spPr>
              <a:xfrm>
                <a:off x="7918600" y="4846673"/>
                <a:ext cx="2458447" cy="629315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27" name="Straight Connector 226"/>
              <p:cNvCxnSpPr>
                <a:stCxn id="226" idx="0"/>
                <a:endCxn id="226" idx="2"/>
              </p:cNvCxnSpPr>
              <p:nvPr/>
            </p:nvCxnSpPr>
            <p:spPr>
              <a:xfrm>
                <a:off x="9148701" y="4846673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9785686" y="4832649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9" name="Straight Connector 228"/>
              <p:cNvCxnSpPr/>
              <p:nvPr/>
            </p:nvCxnSpPr>
            <p:spPr>
              <a:xfrm>
                <a:off x="8548566" y="4857190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224" name="Straight Arrow Connector 223"/>
            <p:cNvCxnSpPr>
              <a:stCxn id="230" idx="2"/>
              <a:endCxn id="226" idx="0"/>
            </p:cNvCxnSpPr>
            <p:nvPr/>
          </p:nvCxnSpPr>
          <p:spPr bwMode="auto">
            <a:xfrm>
              <a:off x="8047038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25" name="TextBox 224"/>
            <p:cNvSpPr txBox="1"/>
            <p:nvPr/>
          </p:nvSpPr>
          <p:spPr>
            <a:xfrm>
              <a:off x="8032749" y="9982200"/>
              <a:ext cx="2714625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238" name="Group 237"/>
          <p:cNvGrpSpPr>
            <a:grpSpLocks/>
          </p:cNvGrpSpPr>
          <p:nvPr/>
        </p:nvGrpSpPr>
        <p:grpSpPr bwMode="auto">
          <a:xfrm>
            <a:off x="4290417" y="3538538"/>
            <a:ext cx="1428750" cy="2091532"/>
            <a:chOff x="11288712" y="7077075"/>
            <a:chExt cx="3810534" cy="4183062"/>
          </a:xfrm>
        </p:grpSpPr>
        <p:grpSp>
          <p:nvGrpSpPr>
            <p:cNvPr id="239" name="Group 126"/>
            <p:cNvGrpSpPr>
              <a:grpSpLocks/>
            </p:cNvGrpSpPr>
            <p:nvPr/>
          </p:nvGrpSpPr>
          <p:grpSpPr bwMode="auto">
            <a:xfrm>
              <a:off x="11299825" y="7866063"/>
              <a:ext cx="2224088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56" name="Alternate Process 255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57" name="Straight Connector 256"/>
              <p:cNvCxnSpPr>
                <a:stCxn id="256" idx="0"/>
                <a:endCxn id="256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8" name="Straight Connector 257"/>
              <p:cNvCxnSpPr/>
              <p:nvPr/>
            </p:nvCxnSpPr>
            <p:spPr>
              <a:xfrm>
                <a:off x="9785686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9" name="Straight Connector 258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240" name="TextBox 239"/>
            <p:cNvSpPr txBox="1"/>
            <p:nvPr/>
          </p:nvSpPr>
          <p:spPr>
            <a:xfrm>
              <a:off x="12371538" y="7127875"/>
              <a:ext cx="1903680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41" name="Straight Arrow Connector 240"/>
            <p:cNvCxnSpPr>
              <a:stCxn id="207" idx="2"/>
              <a:endCxn id="256" idx="0"/>
            </p:cNvCxnSpPr>
            <p:nvPr/>
          </p:nvCxnSpPr>
          <p:spPr bwMode="auto">
            <a:xfrm>
              <a:off x="12392179" y="7077075"/>
              <a:ext cx="19053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42" name="TextBox 241"/>
            <p:cNvSpPr txBox="1"/>
            <p:nvPr/>
          </p:nvSpPr>
          <p:spPr>
            <a:xfrm>
              <a:off x="12142906" y="8531224"/>
              <a:ext cx="163059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243" name="Straight Arrow Connector 242"/>
            <p:cNvCxnSpPr>
              <a:stCxn id="256" idx="2"/>
              <a:endCxn id="252" idx="0"/>
            </p:cNvCxnSpPr>
            <p:nvPr/>
          </p:nvCxnSpPr>
          <p:spPr bwMode="auto">
            <a:xfrm flipH="1">
              <a:off x="12400118" y="8448675"/>
              <a:ext cx="11114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244" name="Group 126"/>
            <p:cNvGrpSpPr>
              <a:grpSpLocks/>
            </p:cNvGrpSpPr>
            <p:nvPr/>
          </p:nvGrpSpPr>
          <p:grpSpPr bwMode="auto">
            <a:xfrm>
              <a:off x="11288712" y="9220200"/>
              <a:ext cx="2224088" cy="592137"/>
              <a:chOff x="7918600" y="4832650"/>
              <a:chExt cx="2458447" cy="653855"/>
            </a:xfrm>
            <a:solidFill>
              <a:sysClr val="window" lastClr="FFFFFF"/>
            </a:solidFill>
          </p:grpSpPr>
          <p:sp>
            <p:nvSpPr>
              <p:cNvPr id="252" name="Alternate Process 25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53" name="Straight Connector 252"/>
              <p:cNvCxnSpPr>
                <a:stCxn id="252" idx="0"/>
                <a:endCxn id="252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4" name="Straight Connector 253"/>
              <p:cNvCxnSpPr/>
              <p:nvPr/>
            </p:nvCxnSpPr>
            <p:spPr>
              <a:xfrm>
                <a:off x="9785686" y="4832650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5" name="Straight Connector 254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245" name="Group 126"/>
            <p:cNvGrpSpPr>
              <a:grpSpLocks/>
            </p:cNvGrpSpPr>
            <p:nvPr/>
          </p:nvGrpSpPr>
          <p:grpSpPr bwMode="auto">
            <a:xfrm>
              <a:off x="11288712" y="10668000"/>
              <a:ext cx="2224088" cy="592137"/>
              <a:chOff x="7918600" y="4832650"/>
              <a:chExt cx="2458447" cy="653855"/>
            </a:xfrm>
          </p:grpSpPr>
          <p:sp>
            <p:nvSpPr>
              <p:cNvPr id="248" name="Alternate Process 247"/>
              <p:cNvSpPr/>
              <p:nvPr/>
            </p:nvSpPr>
            <p:spPr>
              <a:xfrm>
                <a:off x="7918600" y="4846673"/>
                <a:ext cx="2458791" cy="629315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49" name="Straight Connector 248"/>
              <p:cNvCxnSpPr>
                <a:stCxn id="248" idx="0"/>
                <a:endCxn id="248" idx="2"/>
              </p:cNvCxnSpPr>
              <p:nvPr/>
            </p:nvCxnSpPr>
            <p:spPr>
              <a:xfrm>
                <a:off x="9148873" y="4846673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0" name="Straight Connector 249"/>
              <p:cNvCxnSpPr/>
              <p:nvPr/>
            </p:nvCxnSpPr>
            <p:spPr>
              <a:xfrm>
                <a:off x="9785948" y="4832649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1" name="Straight Connector 250"/>
              <p:cNvCxnSpPr/>
              <p:nvPr/>
            </p:nvCxnSpPr>
            <p:spPr>
              <a:xfrm>
                <a:off x="8548654" y="4857190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246" name="Straight Arrow Connector 245"/>
            <p:cNvCxnSpPr>
              <a:stCxn id="252" idx="2"/>
              <a:endCxn id="248" idx="0"/>
            </p:cNvCxnSpPr>
            <p:nvPr/>
          </p:nvCxnSpPr>
          <p:spPr bwMode="auto">
            <a:xfrm>
              <a:off x="12400118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47" name="TextBox 246"/>
            <p:cNvSpPr txBox="1"/>
            <p:nvPr/>
          </p:nvSpPr>
          <p:spPr>
            <a:xfrm>
              <a:off x="12387415" y="9982200"/>
              <a:ext cx="271183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260" name="Group 259"/>
          <p:cNvGrpSpPr>
            <a:grpSpLocks/>
          </p:cNvGrpSpPr>
          <p:nvPr/>
        </p:nvGrpSpPr>
        <p:grpSpPr bwMode="auto">
          <a:xfrm>
            <a:off x="5980404" y="3538538"/>
            <a:ext cx="1449095" cy="2091532"/>
            <a:chOff x="15795347" y="7077075"/>
            <a:chExt cx="3864253" cy="4183062"/>
          </a:xfrm>
        </p:grpSpPr>
        <p:sp>
          <p:nvSpPr>
            <p:cNvPr id="261" name="TextBox 260"/>
            <p:cNvSpPr txBox="1"/>
            <p:nvPr/>
          </p:nvSpPr>
          <p:spPr>
            <a:xfrm rot="16200000">
              <a:off x="15635287" y="8532535"/>
              <a:ext cx="771526" cy="45140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…</a:t>
              </a:r>
            </a:p>
          </p:txBody>
        </p:sp>
        <p:grpSp>
          <p:nvGrpSpPr>
            <p:cNvPr id="262" name="Group 148"/>
            <p:cNvGrpSpPr>
              <a:grpSpLocks/>
            </p:cNvGrpSpPr>
            <p:nvPr/>
          </p:nvGrpSpPr>
          <p:grpSpPr bwMode="auto">
            <a:xfrm>
              <a:off x="15857539" y="7866063"/>
              <a:ext cx="2224087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79" name="Alternate Process 278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80" name="Straight Connector 279"/>
              <p:cNvCxnSpPr>
                <a:stCxn id="279" idx="0"/>
                <a:endCxn id="279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81" name="Straight Connector 280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82" name="Straight Connector 281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263" name="TextBox 262"/>
            <p:cNvSpPr txBox="1"/>
            <p:nvPr/>
          </p:nvSpPr>
          <p:spPr>
            <a:xfrm>
              <a:off x="16929102" y="7127875"/>
              <a:ext cx="2019301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64" name="Straight Arrow Connector 263"/>
            <p:cNvCxnSpPr>
              <a:stCxn id="212" idx="2"/>
              <a:endCxn id="279" idx="0"/>
            </p:cNvCxnSpPr>
            <p:nvPr/>
          </p:nvCxnSpPr>
          <p:spPr bwMode="auto">
            <a:xfrm>
              <a:off x="16949739" y="7077075"/>
              <a:ext cx="20637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65" name="TextBox 264"/>
            <p:cNvSpPr txBox="1"/>
            <p:nvPr/>
          </p:nvSpPr>
          <p:spPr>
            <a:xfrm>
              <a:off x="16700502" y="8531224"/>
              <a:ext cx="1631949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266" name="Straight Arrow Connector 265"/>
            <p:cNvCxnSpPr>
              <a:stCxn id="279" idx="2"/>
              <a:endCxn id="275" idx="0"/>
            </p:cNvCxnSpPr>
            <p:nvPr/>
          </p:nvCxnSpPr>
          <p:spPr bwMode="auto">
            <a:xfrm flipH="1">
              <a:off x="16959264" y="8448675"/>
              <a:ext cx="11112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267" name="Group 148"/>
            <p:cNvGrpSpPr>
              <a:grpSpLocks/>
            </p:cNvGrpSpPr>
            <p:nvPr/>
          </p:nvGrpSpPr>
          <p:grpSpPr bwMode="auto">
            <a:xfrm>
              <a:off x="15846426" y="9220200"/>
              <a:ext cx="2224087" cy="592137"/>
              <a:chOff x="7918600" y="4832650"/>
              <a:chExt cx="2458447" cy="653855"/>
            </a:xfrm>
            <a:solidFill>
              <a:sysClr val="window" lastClr="FFFFFF"/>
            </a:solidFill>
          </p:grpSpPr>
          <p:sp>
            <p:nvSpPr>
              <p:cNvPr id="275" name="Alternate Process 274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76" name="Straight Connector 275"/>
              <p:cNvCxnSpPr>
                <a:stCxn id="275" idx="0"/>
                <a:endCxn id="275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7" name="Straight Connector 276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8" name="Straight Connector 277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268" name="Group 148"/>
            <p:cNvGrpSpPr>
              <a:grpSpLocks/>
            </p:cNvGrpSpPr>
            <p:nvPr/>
          </p:nvGrpSpPr>
          <p:grpSpPr bwMode="auto">
            <a:xfrm>
              <a:off x="15846426" y="10668000"/>
              <a:ext cx="2224087" cy="592137"/>
              <a:chOff x="7918600" y="4832650"/>
              <a:chExt cx="2458447" cy="653855"/>
            </a:xfrm>
          </p:grpSpPr>
          <p:sp>
            <p:nvSpPr>
              <p:cNvPr id="271" name="Alternate Process 270"/>
              <p:cNvSpPr/>
              <p:nvPr/>
            </p:nvSpPr>
            <p:spPr>
              <a:xfrm>
                <a:off x="7918600" y="4846673"/>
                <a:ext cx="2458447" cy="629315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72" name="Straight Connector 271"/>
              <p:cNvCxnSpPr>
                <a:stCxn id="271" idx="0"/>
                <a:endCxn id="271" idx="2"/>
              </p:cNvCxnSpPr>
              <p:nvPr/>
            </p:nvCxnSpPr>
            <p:spPr>
              <a:xfrm>
                <a:off x="9148701" y="4846673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3" name="Straight Connector 272"/>
              <p:cNvCxnSpPr/>
              <p:nvPr/>
            </p:nvCxnSpPr>
            <p:spPr>
              <a:xfrm>
                <a:off x="9785686" y="4832649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4" name="Straight Connector 273"/>
              <p:cNvCxnSpPr/>
              <p:nvPr/>
            </p:nvCxnSpPr>
            <p:spPr>
              <a:xfrm>
                <a:off x="8548566" y="4857190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269" name="Straight Arrow Connector 268"/>
            <p:cNvCxnSpPr>
              <a:stCxn id="275" idx="2"/>
              <a:endCxn id="271" idx="0"/>
            </p:cNvCxnSpPr>
            <p:nvPr/>
          </p:nvCxnSpPr>
          <p:spPr bwMode="auto">
            <a:xfrm>
              <a:off x="16959264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70" name="TextBox 269"/>
            <p:cNvSpPr txBox="1"/>
            <p:nvPr/>
          </p:nvSpPr>
          <p:spPr>
            <a:xfrm>
              <a:off x="16944976" y="9982200"/>
              <a:ext cx="2714624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283" name="Rectangle 282"/>
          <p:cNvSpPr/>
          <p:nvPr/>
        </p:nvSpPr>
        <p:spPr bwMode="auto">
          <a:xfrm>
            <a:off x="4200525" y="2933700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t+1</a:t>
            </a:r>
          </a:p>
        </p:txBody>
      </p:sp>
      <p:sp>
        <p:nvSpPr>
          <p:cNvPr id="284" name="Rectangle 283"/>
          <p:cNvSpPr/>
          <p:nvPr/>
        </p:nvSpPr>
        <p:spPr bwMode="auto">
          <a:xfrm>
            <a:off x="2571750" y="2939257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atch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@ t</a:t>
            </a:r>
          </a:p>
        </p:txBody>
      </p:sp>
      <p:sp>
        <p:nvSpPr>
          <p:cNvPr id="285" name="Rectangle 284"/>
          <p:cNvSpPr/>
          <p:nvPr/>
        </p:nvSpPr>
        <p:spPr bwMode="auto">
          <a:xfrm>
            <a:off x="5915025" y="2939257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t+2</a:t>
            </a:r>
          </a:p>
        </p:txBody>
      </p:sp>
      <p:sp>
        <p:nvSpPr>
          <p:cNvPr id="286" name="Rectangle 285"/>
          <p:cNvSpPr/>
          <p:nvPr/>
        </p:nvSpPr>
        <p:spPr bwMode="auto">
          <a:xfrm>
            <a:off x="685800" y="3924300"/>
            <a:ext cx="971550" cy="3429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hashTags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287" name="Rectangle 286"/>
          <p:cNvSpPr/>
          <p:nvPr/>
        </p:nvSpPr>
        <p:spPr bwMode="auto">
          <a:xfrm>
            <a:off x="685800" y="3200400"/>
            <a:ext cx="971550" cy="3429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tweets</a:t>
            </a:r>
          </a:p>
        </p:txBody>
      </p:sp>
      <p:sp>
        <p:nvSpPr>
          <p:cNvPr id="288" name="Rectangle 287"/>
          <p:cNvSpPr/>
          <p:nvPr/>
        </p:nvSpPr>
        <p:spPr bwMode="auto">
          <a:xfrm>
            <a:off x="685800" y="5067300"/>
            <a:ext cx="2143125" cy="609600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tagCounts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[(#cat, 10), (#dog, 25), ... ]</a:t>
            </a:r>
          </a:p>
        </p:txBody>
      </p:sp>
    </p:spTree>
    <p:extLst>
      <p:ext uri="{BB962C8B-B14F-4D97-AF65-F5344CB8AC3E}">
        <p14:creationId xmlns:p14="http://schemas.microsoft.com/office/powerpoint/2010/main" val="36966512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" grpId="0" animBg="1"/>
      <p:bldP spid="28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_apple_queries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89560"/>
            <a:ext cx="8915400" cy="534924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Case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Study: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Steve Jobs passes away</a:t>
            </a:r>
          </a:p>
        </p:txBody>
      </p:sp>
    </p:spTree>
    <p:extLst>
      <p:ext uri="{BB962C8B-B14F-4D97-AF65-F5344CB8AC3E}">
        <p14:creationId xmlns:p14="http://schemas.microsoft.com/office/powerpoint/2010/main" val="5655509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Count the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over last 10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Content Placeholder 3"/>
          <p:cNvSpPr txBox="1">
            <a:spLocks/>
          </p:cNvSpPr>
          <p:nvPr/>
        </p:nvSpPr>
        <p:spPr bwMode="auto">
          <a:xfrm>
            <a:off x="352424" y="1485900"/>
            <a:ext cx="8791575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hashTags = tweets.flatMap 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window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()</a:t>
            </a: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13" name="Rounded Rectangular Callout 12"/>
          <p:cNvSpPr/>
          <p:nvPr/>
        </p:nvSpPr>
        <p:spPr>
          <a:xfrm>
            <a:off x="1905000" y="3048000"/>
            <a:ext cx="1857375" cy="800100"/>
          </a:xfrm>
          <a:prstGeom prst="wedgeRoundRectCallout">
            <a:avLst>
              <a:gd name="adj1" fmla="val 42244"/>
              <a:gd name="adj2" fmla="val -988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sliding window operation</a:t>
            </a:r>
          </a:p>
        </p:txBody>
      </p:sp>
      <p:sp>
        <p:nvSpPr>
          <p:cNvPr id="14" name="Rounded Rectangular Callout 13"/>
          <p:cNvSpPr/>
          <p:nvPr/>
        </p:nvSpPr>
        <p:spPr>
          <a:xfrm>
            <a:off x="4076700" y="3048000"/>
            <a:ext cx="1514475" cy="800100"/>
          </a:xfrm>
          <a:prstGeom prst="wedgeRoundRectCallout">
            <a:avLst>
              <a:gd name="adj1" fmla="val -20554"/>
              <a:gd name="adj2" fmla="val -988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window length</a:t>
            </a:r>
          </a:p>
        </p:txBody>
      </p:sp>
      <p:sp>
        <p:nvSpPr>
          <p:cNvPr id="15" name="Rounded Rectangular Callout 14"/>
          <p:cNvSpPr/>
          <p:nvPr/>
        </p:nvSpPr>
        <p:spPr>
          <a:xfrm>
            <a:off x="5762625" y="3048000"/>
            <a:ext cx="1514475" cy="800100"/>
          </a:xfrm>
          <a:prstGeom prst="wedgeRoundRectCallout">
            <a:avLst>
              <a:gd name="adj1" fmla="val -20554"/>
              <a:gd name="adj2" fmla="val -988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sliding interval</a:t>
            </a:r>
          </a:p>
        </p:txBody>
      </p:sp>
    </p:spTree>
    <p:extLst>
      <p:ext uri="{BB962C8B-B14F-4D97-AF65-F5344CB8AC3E}">
        <p14:creationId xmlns:p14="http://schemas.microsoft.com/office/powerpoint/2010/main" val="41243635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Count the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over last 10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66" name="Group 65"/>
          <p:cNvGrpSpPr>
            <a:grpSpLocks/>
          </p:cNvGrpSpPr>
          <p:nvPr/>
        </p:nvGrpSpPr>
        <p:grpSpPr bwMode="auto">
          <a:xfrm>
            <a:off x="771525" y="4724400"/>
            <a:ext cx="5073849" cy="412750"/>
            <a:chOff x="573422" y="6302594"/>
            <a:chExt cx="5073981" cy="413044"/>
          </a:xfrm>
        </p:grpSpPr>
        <p:sp>
          <p:nvSpPr>
            <p:cNvPr id="67" name="Alternate Process 66"/>
            <p:cNvSpPr/>
            <p:nvPr/>
          </p:nvSpPr>
          <p:spPr>
            <a:xfrm>
              <a:off x="5265202" y="6362962"/>
              <a:ext cx="382201" cy="352676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68" name="TextBox 111"/>
            <p:cNvSpPr txBox="1">
              <a:spLocks noChangeArrowheads="1"/>
            </p:cNvSpPr>
            <p:nvPr/>
          </p:nvSpPr>
          <p:spPr bwMode="auto">
            <a:xfrm>
              <a:off x="573422" y="6302594"/>
              <a:ext cx="1136203" cy="3695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tagCounts</a:t>
              </a:r>
            </a:p>
          </p:txBody>
        </p:sp>
      </p:grpSp>
      <p:sp>
        <p:nvSpPr>
          <p:cNvPr id="69" name="Content Placeholder 2"/>
          <p:cNvSpPr txBox="1">
            <a:spLocks/>
          </p:cNvSpPr>
          <p:nvPr/>
        </p:nvSpPr>
        <p:spPr bwMode="auto">
          <a:xfrm>
            <a:off x="457200" y="1600200"/>
            <a:ext cx="8555236" cy="8001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C61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window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70" name="Group 69"/>
          <p:cNvGrpSpPr>
            <a:grpSpLocks/>
          </p:cNvGrpSpPr>
          <p:nvPr/>
        </p:nvGrpSpPr>
        <p:grpSpPr bwMode="auto">
          <a:xfrm>
            <a:off x="3400425" y="3390900"/>
            <a:ext cx="3380184" cy="1333500"/>
            <a:chOff x="3374629" y="3917867"/>
            <a:chExt cx="3380382" cy="623026"/>
          </a:xfrm>
        </p:grpSpPr>
        <p:cxnSp>
          <p:nvCxnSpPr>
            <p:cNvPr id="71" name="Straight Arrow Connector 70"/>
            <p:cNvCxnSpPr>
              <a:stCxn id="86" idx="2"/>
            </p:cNvCxnSpPr>
            <p:nvPr/>
          </p:nvCxnSpPr>
          <p:spPr>
            <a:xfrm>
              <a:off x="4501622" y="3917867"/>
              <a:ext cx="2253389" cy="6230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72" name="Straight Arrow Connector 71"/>
            <p:cNvCxnSpPr>
              <a:stCxn id="88" idx="2"/>
            </p:cNvCxnSpPr>
            <p:nvPr/>
          </p:nvCxnSpPr>
          <p:spPr>
            <a:xfrm>
              <a:off x="5628019" y="3917867"/>
              <a:ext cx="1126992" cy="6230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73" name="Straight Arrow Connector 72"/>
            <p:cNvCxnSpPr>
              <a:stCxn id="90" idx="2"/>
            </p:cNvCxnSpPr>
            <p:nvPr/>
          </p:nvCxnSpPr>
          <p:spPr>
            <a:xfrm>
              <a:off x="6755011" y="3918609"/>
              <a:ext cx="0" cy="622284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74" name="Straight Arrow Connector 73"/>
            <p:cNvCxnSpPr>
              <a:stCxn id="84" idx="2"/>
            </p:cNvCxnSpPr>
            <p:nvPr/>
          </p:nvCxnSpPr>
          <p:spPr>
            <a:xfrm>
              <a:off x="3374629" y="3917867"/>
              <a:ext cx="3380382" cy="6230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75" name="Group 74"/>
          <p:cNvGrpSpPr>
            <a:grpSpLocks/>
          </p:cNvGrpSpPr>
          <p:nvPr/>
        </p:nvGrpSpPr>
        <p:grpSpPr bwMode="auto">
          <a:xfrm>
            <a:off x="2247900" y="3398044"/>
            <a:ext cx="3409950" cy="1326356"/>
            <a:chOff x="2075999" y="4791864"/>
            <a:chExt cx="3410016" cy="761306"/>
          </a:xfrm>
        </p:grpSpPr>
        <p:cxnSp>
          <p:nvCxnSpPr>
            <p:cNvPr id="76" name="Straight Arrow Connector 75"/>
            <p:cNvCxnSpPr>
              <a:stCxn id="84" idx="2"/>
            </p:cNvCxnSpPr>
            <p:nvPr/>
          </p:nvCxnSpPr>
          <p:spPr>
            <a:xfrm>
              <a:off x="3202948" y="4791864"/>
              <a:ext cx="2254492" cy="739437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  <p:cxnSp>
          <p:nvCxnSpPr>
            <p:cNvPr id="77" name="Straight Arrow Connector 76"/>
            <p:cNvCxnSpPr>
              <a:stCxn id="86" idx="2"/>
            </p:cNvCxnSpPr>
            <p:nvPr/>
          </p:nvCxnSpPr>
          <p:spPr>
            <a:xfrm>
              <a:off x="4329301" y="4791864"/>
              <a:ext cx="1156714" cy="739437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  <p:cxnSp>
          <p:nvCxnSpPr>
            <p:cNvPr id="78" name="Straight Arrow Connector 77"/>
            <p:cNvCxnSpPr>
              <a:stCxn id="88" idx="2"/>
            </p:cNvCxnSpPr>
            <p:nvPr/>
          </p:nvCxnSpPr>
          <p:spPr>
            <a:xfrm>
              <a:off x="5456249" y="4791864"/>
              <a:ext cx="1191" cy="76130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  <p:cxnSp>
          <p:nvCxnSpPr>
            <p:cNvPr id="79" name="Straight Arrow Connector 78"/>
            <p:cNvCxnSpPr>
              <a:stCxn id="82" idx="2"/>
            </p:cNvCxnSpPr>
            <p:nvPr/>
          </p:nvCxnSpPr>
          <p:spPr>
            <a:xfrm>
              <a:off x="2075999" y="4791864"/>
              <a:ext cx="3393347" cy="76130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</p:grpSp>
      <p:grpSp>
        <p:nvGrpSpPr>
          <p:cNvPr id="80" name="Group 79"/>
          <p:cNvGrpSpPr>
            <a:grpSpLocks/>
          </p:cNvGrpSpPr>
          <p:nvPr/>
        </p:nvGrpSpPr>
        <p:grpSpPr bwMode="auto">
          <a:xfrm>
            <a:off x="742950" y="2476498"/>
            <a:ext cx="6271022" cy="921544"/>
            <a:chOff x="571115" y="3880890"/>
            <a:chExt cx="6270864" cy="921884"/>
          </a:xfrm>
        </p:grpSpPr>
        <p:sp>
          <p:nvSpPr>
            <p:cNvPr id="81" name="TextBox 23"/>
            <p:cNvSpPr txBox="1">
              <a:spLocks noChangeArrowheads="1"/>
            </p:cNvSpPr>
            <p:nvPr/>
          </p:nvSpPr>
          <p:spPr bwMode="auto">
            <a:xfrm>
              <a:off x="571115" y="4422023"/>
              <a:ext cx="999204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hashTags</a:t>
              </a:r>
            </a:p>
          </p:txBody>
        </p:sp>
        <p:sp>
          <p:nvSpPr>
            <p:cNvPr id="82" name="Alternate Process 81"/>
            <p:cNvSpPr/>
            <p:nvPr/>
          </p:nvSpPr>
          <p:spPr>
            <a:xfrm>
              <a:off x="1884937" y="4449425"/>
              <a:ext cx="382181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3" name="TextBox 7"/>
            <p:cNvSpPr txBox="1">
              <a:spLocks noChangeArrowheads="1"/>
            </p:cNvSpPr>
            <p:nvPr/>
          </p:nvSpPr>
          <p:spPr bwMode="auto">
            <a:xfrm>
              <a:off x="1817197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t-1</a:t>
              </a:r>
            </a:p>
          </p:txBody>
        </p:sp>
        <p:sp>
          <p:nvSpPr>
            <p:cNvPr id="84" name="Alternate Process 83"/>
            <p:cNvSpPr/>
            <p:nvPr/>
          </p:nvSpPr>
          <p:spPr>
            <a:xfrm>
              <a:off x="3011835" y="4449425"/>
              <a:ext cx="382181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5" name="TextBox 10"/>
            <p:cNvSpPr txBox="1">
              <a:spLocks noChangeArrowheads="1"/>
            </p:cNvSpPr>
            <p:nvPr/>
          </p:nvSpPr>
          <p:spPr bwMode="auto">
            <a:xfrm>
              <a:off x="2943991" y="3888941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</a:t>
              </a:r>
            </a:p>
          </p:txBody>
        </p:sp>
        <p:sp>
          <p:nvSpPr>
            <p:cNvPr id="86" name="Alternate Process 85"/>
            <p:cNvSpPr/>
            <p:nvPr/>
          </p:nvSpPr>
          <p:spPr>
            <a:xfrm>
              <a:off x="4138733" y="4449425"/>
              <a:ext cx="381586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7" name="TextBox 13"/>
            <p:cNvSpPr txBox="1">
              <a:spLocks noChangeArrowheads="1"/>
            </p:cNvSpPr>
            <p:nvPr/>
          </p:nvSpPr>
          <p:spPr bwMode="auto">
            <a:xfrm>
              <a:off x="4070785" y="3888941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t+1</a:t>
              </a:r>
            </a:p>
          </p:txBody>
        </p:sp>
        <p:sp>
          <p:nvSpPr>
            <p:cNvPr id="88" name="Alternate Process 87"/>
            <p:cNvSpPr/>
            <p:nvPr/>
          </p:nvSpPr>
          <p:spPr>
            <a:xfrm>
              <a:off x="5265631" y="4449425"/>
              <a:ext cx="381586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9" name="TextBox 16"/>
            <p:cNvSpPr txBox="1">
              <a:spLocks noChangeArrowheads="1"/>
            </p:cNvSpPr>
            <p:nvPr/>
          </p:nvSpPr>
          <p:spPr bwMode="auto">
            <a:xfrm>
              <a:off x="5197579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t+2</a:t>
              </a:r>
            </a:p>
          </p:txBody>
        </p:sp>
        <p:sp>
          <p:nvSpPr>
            <p:cNvPr id="90" name="Alternate Process 89"/>
            <p:cNvSpPr/>
            <p:nvPr/>
          </p:nvSpPr>
          <p:spPr>
            <a:xfrm>
              <a:off x="6391934" y="4450219"/>
              <a:ext cx="382181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91" name="TextBox 22"/>
            <p:cNvSpPr txBox="1">
              <a:spLocks noChangeArrowheads="1"/>
            </p:cNvSpPr>
            <p:nvPr/>
          </p:nvSpPr>
          <p:spPr bwMode="auto">
            <a:xfrm>
              <a:off x="6324373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t+3</a:t>
              </a:r>
            </a:p>
          </p:txBody>
        </p:sp>
      </p:grpSp>
      <p:sp>
        <p:nvSpPr>
          <p:cNvPr id="92" name="Rounded Rectangle 91"/>
          <p:cNvSpPr/>
          <p:nvPr/>
        </p:nvSpPr>
        <p:spPr>
          <a:xfrm>
            <a:off x="1825824" y="2893219"/>
            <a:ext cx="4269581" cy="673894"/>
          </a:xfrm>
          <a:prstGeom prst="roundRect">
            <a:avLst/>
          </a:prstGeom>
          <a:noFill/>
          <a:ln w="76200" cap="flat" cmpd="sng" algn="ctr">
            <a:solidFill>
              <a:srgbClr val="B50B1B"/>
            </a:solidFill>
            <a:prstDash val="solid"/>
          </a:ln>
          <a:effectLst/>
        </p:spPr>
        <p:txBody>
          <a:bodyPr lIns="91438" tIns="45719" rIns="91438" bIns="45719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93" name="Alternate Process 92"/>
          <p:cNvSpPr/>
          <p:nvPr/>
        </p:nvSpPr>
        <p:spPr>
          <a:xfrm>
            <a:off x="6572250" y="4791075"/>
            <a:ext cx="382191" cy="352425"/>
          </a:xfrm>
          <a:prstGeom prst="flowChartAlternateProcess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2428875" y="3577432"/>
            <a:ext cx="1477433" cy="315778"/>
          </a:xfrm>
          <a:prstGeom prst="rect">
            <a:avLst/>
          </a:prstGeom>
          <a:noFill/>
        </p:spPr>
        <p:txBody>
          <a:bodyPr wrap="none" lIns="38405" tIns="19202" rIns="38405" bIns="19202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solidFill>
                  <a:srgbClr val="B50B1B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sliding window</a:t>
            </a:r>
          </a:p>
        </p:txBody>
      </p:sp>
      <p:sp>
        <p:nvSpPr>
          <p:cNvPr id="95" name="TextBox 94"/>
          <p:cNvSpPr txBox="1">
            <a:spLocks noChangeArrowheads="1"/>
          </p:cNvSpPr>
          <p:nvPr/>
        </p:nvSpPr>
        <p:spPr bwMode="auto">
          <a:xfrm>
            <a:off x="3343275" y="4229100"/>
            <a:ext cx="137745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countByValue</a:t>
            </a:r>
          </a:p>
        </p:txBody>
      </p:sp>
      <p:sp>
        <p:nvSpPr>
          <p:cNvPr id="96" name="Rounded Rectangular Callout 95"/>
          <p:cNvSpPr/>
          <p:nvPr/>
        </p:nvSpPr>
        <p:spPr>
          <a:xfrm>
            <a:off x="7086600" y="4533900"/>
            <a:ext cx="1514475" cy="1371600"/>
          </a:xfrm>
          <a:prstGeom prst="wedgeRoundRectCallout">
            <a:avLst>
              <a:gd name="adj1" fmla="val -113242"/>
              <a:gd name="adj2" fmla="val 5326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count over all the data in the window</a:t>
            </a:r>
          </a:p>
        </p:txBody>
      </p:sp>
    </p:spTree>
    <p:extLst>
      <p:ext uri="{BB962C8B-B14F-4D97-AF65-F5344CB8AC3E}">
        <p14:creationId xmlns:p14="http://schemas.microsoft.com/office/powerpoint/2010/main" val="34264662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44444E-6 L 0.1243 -4.44444E-6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2" grpId="1" animBg="1"/>
      <p:bldP spid="93" grpId="0" animBg="1"/>
      <p:bldP spid="94" grpId="0"/>
      <p:bldP spid="94" grpId="1"/>
      <p:bldP spid="95" grpId="0"/>
      <p:bldP spid="9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Smart window-based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countByValue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8" name="Alternate Process 97"/>
          <p:cNvSpPr/>
          <p:nvPr/>
        </p:nvSpPr>
        <p:spPr bwMode="auto">
          <a:xfrm>
            <a:off x="6400800" y="5133182"/>
            <a:ext cx="381596" cy="353219"/>
          </a:xfrm>
          <a:prstGeom prst="flowChartAlternateProcess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dash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?</a:t>
            </a:r>
          </a:p>
        </p:txBody>
      </p:sp>
      <p:sp>
        <p:nvSpPr>
          <p:cNvPr id="99" name="Content Placeholder 2"/>
          <p:cNvSpPr txBox="1">
            <a:spLocks/>
          </p:cNvSpPr>
          <p:nvPr/>
        </p:nvSpPr>
        <p:spPr bwMode="auto">
          <a:xfrm>
            <a:off x="457200" y="1600200"/>
            <a:ext cx="8555236" cy="647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countByValueAndWindow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ヒラギノ角ゴ ProN W3"/>
                <a:cs typeface="Calibri"/>
                <a:sym typeface="Arial" charset="0"/>
              </a:rPr>
              <a:t>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100" name="Group 99"/>
          <p:cNvGrpSpPr>
            <a:grpSpLocks/>
          </p:cNvGrpSpPr>
          <p:nvPr/>
        </p:nvGrpSpPr>
        <p:grpSpPr bwMode="auto">
          <a:xfrm>
            <a:off x="571500" y="2324100"/>
            <a:ext cx="6271022" cy="1916113"/>
            <a:chOff x="571115" y="3578515"/>
            <a:chExt cx="6270864" cy="1916360"/>
          </a:xfrm>
        </p:grpSpPr>
        <p:sp>
          <p:nvSpPr>
            <p:cNvPr id="101" name="Alternate Process 100"/>
            <p:cNvSpPr/>
            <p:nvPr/>
          </p:nvSpPr>
          <p:spPr>
            <a:xfrm>
              <a:off x="5272775" y="5128909"/>
              <a:ext cx="382181" cy="353264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2" name="Alternate Process 101"/>
            <p:cNvSpPr/>
            <p:nvPr/>
          </p:nvSpPr>
          <p:spPr>
            <a:xfrm>
              <a:off x="4145877" y="5124940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3" name="Alternate Process 102"/>
            <p:cNvSpPr/>
            <p:nvPr/>
          </p:nvSpPr>
          <p:spPr>
            <a:xfrm>
              <a:off x="3018978" y="5124940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4" name="Alternate Process 103"/>
            <p:cNvSpPr/>
            <p:nvPr/>
          </p:nvSpPr>
          <p:spPr>
            <a:xfrm>
              <a:off x="1892080" y="5124940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5" name="TextBox 35"/>
            <p:cNvSpPr txBox="1">
              <a:spLocks noChangeArrowheads="1"/>
            </p:cNvSpPr>
            <p:nvPr/>
          </p:nvSpPr>
          <p:spPr bwMode="auto">
            <a:xfrm>
              <a:off x="571115" y="4119648"/>
              <a:ext cx="999204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hashTags</a:t>
              </a:r>
            </a:p>
          </p:txBody>
        </p:sp>
        <p:sp>
          <p:nvSpPr>
            <p:cNvPr id="106" name="Alternate Process 105"/>
            <p:cNvSpPr/>
            <p:nvPr/>
          </p:nvSpPr>
          <p:spPr>
            <a:xfrm>
              <a:off x="1884937" y="4146913"/>
              <a:ext cx="382181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7" name="TextBox 37"/>
            <p:cNvSpPr txBox="1">
              <a:spLocks noChangeArrowheads="1"/>
            </p:cNvSpPr>
            <p:nvPr/>
          </p:nvSpPr>
          <p:spPr bwMode="auto">
            <a:xfrm>
              <a:off x="1817197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t-1</a:t>
              </a:r>
            </a:p>
          </p:txBody>
        </p:sp>
        <p:sp>
          <p:nvSpPr>
            <p:cNvPr id="108" name="Alternate Process 107"/>
            <p:cNvSpPr/>
            <p:nvPr/>
          </p:nvSpPr>
          <p:spPr>
            <a:xfrm>
              <a:off x="3011835" y="4146913"/>
              <a:ext cx="382181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9" name="TextBox 39"/>
            <p:cNvSpPr txBox="1">
              <a:spLocks noChangeArrowheads="1"/>
            </p:cNvSpPr>
            <p:nvPr/>
          </p:nvSpPr>
          <p:spPr bwMode="auto">
            <a:xfrm>
              <a:off x="2943991" y="3586566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</a:t>
              </a:r>
            </a:p>
          </p:txBody>
        </p:sp>
        <p:sp>
          <p:nvSpPr>
            <p:cNvPr id="110" name="Alternate Process 109"/>
            <p:cNvSpPr/>
            <p:nvPr/>
          </p:nvSpPr>
          <p:spPr>
            <a:xfrm>
              <a:off x="4138733" y="4146913"/>
              <a:ext cx="381586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1" name="TextBox 41"/>
            <p:cNvSpPr txBox="1">
              <a:spLocks noChangeArrowheads="1"/>
            </p:cNvSpPr>
            <p:nvPr/>
          </p:nvSpPr>
          <p:spPr bwMode="auto">
            <a:xfrm>
              <a:off x="4070785" y="3586566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t+1</a:t>
              </a:r>
            </a:p>
          </p:txBody>
        </p:sp>
        <p:sp>
          <p:nvSpPr>
            <p:cNvPr id="112" name="Alternate Process 111"/>
            <p:cNvSpPr/>
            <p:nvPr/>
          </p:nvSpPr>
          <p:spPr>
            <a:xfrm>
              <a:off x="5265631" y="4146913"/>
              <a:ext cx="381586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3" name="TextBox 43"/>
            <p:cNvSpPr txBox="1">
              <a:spLocks noChangeArrowheads="1"/>
            </p:cNvSpPr>
            <p:nvPr/>
          </p:nvSpPr>
          <p:spPr bwMode="auto">
            <a:xfrm>
              <a:off x="5197579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t+2</a:t>
              </a:r>
            </a:p>
          </p:txBody>
        </p:sp>
        <p:sp>
          <p:nvSpPr>
            <p:cNvPr id="114" name="Alternate Process 113"/>
            <p:cNvSpPr/>
            <p:nvPr/>
          </p:nvSpPr>
          <p:spPr>
            <a:xfrm>
              <a:off x="6391934" y="4147708"/>
              <a:ext cx="382181" cy="35326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5" name="TextBox 47"/>
            <p:cNvSpPr txBox="1">
              <a:spLocks noChangeArrowheads="1"/>
            </p:cNvSpPr>
            <p:nvPr/>
          </p:nvSpPr>
          <p:spPr bwMode="auto">
            <a:xfrm>
              <a:off x="6324373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t+3</a:t>
              </a:r>
            </a:p>
          </p:txBody>
        </p:sp>
        <p:sp>
          <p:nvSpPr>
            <p:cNvPr id="116" name="Alternate Process 115"/>
            <p:cNvSpPr/>
            <p:nvPr/>
          </p:nvSpPr>
          <p:spPr>
            <a:xfrm>
              <a:off x="6391934" y="5142404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117" name="Straight Arrow Connector 116"/>
            <p:cNvCxnSpPr>
              <a:stCxn id="114" idx="2"/>
              <a:endCxn id="116" idx="0"/>
            </p:cNvCxnSpPr>
            <p:nvPr/>
          </p:nvCxnSpPr>
          <p:spPr>
            <a:xfrm>
              <a:off x="6583025" y="4500972"/>
              <a:ext cx="0" cy="641433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18" name="Straight Arrow Connector 117"/>
            <p:cNvCxnSpPr>
              <a:stCxn id="112" idx="2"/>
              <a:endCxn id="101" idx="0"/>
            </p:cNvCxnSpPr>
            <p:nvPr/>
          </p:nvCxnSpPr>
          <p:spPr>
            <a:xfrm>
              <a:off x="5456126" y="4500178"/>
              <a:ext cx="7739" cy="628731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19" name="Straight Arrow Connector 118"/>
            <p:cNvCxnSpPr>
              <a:stCxn id="106" idx="2"/>
              <a:endCxn id="104" idx="0"/>
            </p:cNvCxnSpPr>
            <p:nvPr/>
          </p:nvCxnSpPr>
          <p:spPr>
            <a:xfrm>
              <a:off x="2076027" y="4500178"/>
              <a:ext cx="7144" cy="62476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20" name="Straight Arrow Connector 119"/>
            <p:cNvCxnSpPr>
              <a:stCxn id="108" idx="2"/>
              <a:endCxn id="103" idx="0"/>
            </p:cNvCxnSpPr>
            <p:nvPr/>
          </p:nvCxnSpPr>
          <p:spPr>
            <a:xfrm>
              <a:off x="3202925" y="4500178"/>
              <a:ext cx="7144" cy="62476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21" name="Straight Arrow Connector 120"/>
            <p:cNvCxnSpPr>
              <a:stCxn id="110" idx="2"/>
              <a:endCxn id="102" idx="0"/>
            </p:cNvCxnSpPr>
            <p:nvPr/>
          </p:nvCxnSpPr>
          <p:spPr>
            <a:xfrm>
              <a:off x="4329823" y="4500178"/>
              <a:ext cx="7144" cy="62476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122" name="Group 121"/>
          <p:cNvGrpSpPr>
            <a:grpSpLocks/>
          </p:cNvGrpSpPr>
          <p:nvPr/>
        </p:nvGrpSpPr>
        <p:grpSpPr bwMode="auto">
          <a:xfrm>
            <a:off x="1897262" y="3884613"/>
            <a:ext cx="5156001" cy="1761111"/>
            <a:chOff x="1897002" y="5125009"/>
            <a:chExt cx="5155755" cy="1761038"/>
          </a:xfrm>
        </p:grpSpPr>
        <p:cxnSp>
          <p:nvCxnSpPr>
            <p:cNvPr id="123" name="Straight Arrow Connector 122"/>
            <p:cNvCxnSpPr>
              <a:endCxn id="138" idx="1"/>
            </p:cNvCxnSpPr>
            <p:nvPr/>
          </p:nvCxnSpPr>
          <p:spPr>
            <a:xfrm>
              <a:off x="5659792" y="6534651"/>
              <a:ext cx="736962" cy="15874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24" name="Straight Arrow Connector 123"/>
            <p:cNvCxnSpPr>
              <a:stCxn id="137" idx="2"/>
              <a:endCxn id="138" idx="0"/>
            </p:cNvCxnSpPr>
            <p:nvPr/>
          </p:nvCxnSpPr>
          <p:spPr>
            <a:xfrm>
              <a:off x="6587840" y="5494881"/>
              <a:ext cx="0" cy="879439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125" name="TextBox 61"/>
            <p:cNvSpPr txBox="1">
              <a:spLocks noChangeArrowheads="1"/>
            </p:cNvSpPr>
            <p:nvPr/>
          </p:nvSpPr>
          <p:spPr bwMode="auto">
            <a:xfrm>
              <a:off x="6476549" y="5592784"/>
              <a:ext cx="576208" cy="569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+</a:t>
              </a:r>
            </a:p>
          </p:txBody>
        </p:sp>
        <p:sp>
          <p:nvSpPr>
            <p:cNvPr id="126" name="TextBox 62"/>
            <p:cNvSpPr txBox="1">
              <a:spLocks noChangeArrowheads="1"/>
            </p:cNvSpPr>
            <p:nvPr/>
          </p:nvSpPr>
          <p:spPr bwMode="auto">
            <a:xfrm>
              <a:off x="5803812" y="6316684"/>
              <a:ext cx="269751" cy="569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+</a:t>
              </a:r>
            </a:p>
          </p:txBody>
        </p:sp>
        <p:sp>
          <p:nvSpPr>
            <p:cNvPr id="127" name="TextBox 63"/>
            <p:cNvSpPr txBox="1">
              <a:spLocks noChangeArrowheads="1"/>
            </p:cNvSpPr>
            <p:nvPr/>
          </p:nvSpPr>
          <p:spPr bwMode="auto">
            <a:xfrm>
              <a:off x="5732068" y="5722101"/>
              <a:ext cx="576208" cy="6155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–</a:t>
              </a:r>
            </a:p>
          </p:txBody>
        </p:sp>
        <p:grpSp>
          <p:nvGrpSpPr>
            <p:cNvPr id="128" name="Group 117"/>
            <p:cNvGrpSpPr>
              <a:grpSpLocks/>
            </p:cNvGrpSpPr>
            <p:nvPr/>
          </p:nvGrpSpPr>
          <p:grpSpPr bwMode="auto">
            <a:xfrm>
              <a:off x="1897002" y="5125009"/>
              <a:ext cx="4881924" cy="1601721"/>
              <a:chOff x="2044567" y="5761209"/>
              <a:chExt cx="4881924" cy="1601721"/>
            </a:xfrm>
          </p:grpSpPr>
          <p:sp>
            <p:nvSpPr>
              <p:cNvPr id="130" name="Alternate Process 129"/>
              <p:cNvSpPr/>
              <p:nvPr/>
            </p:nvSpPr>
            <p:spPr>
              <a:xfrm>
                <a:off x="3171440" y="5761209"/>
                <a:ext cx="382172" cy="352410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1" name="Alternate Process 130"/>
              <p:cNvSpPr/>
              <p:nvPr/>
            </p:nvSpPr>
            <p:spPr>
              <a:xfrm>
                <a:off x="5425185" y="5765178"/>
                <a:ext cx="381577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2" name="Alternate Process 131"/>
              <p:cNvSpPr/>
              <p:nvPr/>
            </p:nvSpPr>
            <p:spPr>
              <a:xfrm>
                <a:off x="4298312" y="5761209"/>
                <a:ext cx="382172" cy="352410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3" name="Alternate Process 132"/>
              <p:cNvSpPr/>
              <p:nvPr/>
            </p:nvSpPr>
            <p:spPr>
              <a:xfrm>
                <a:off x="2044567" y="5761209"/>
                <a:ext cx="382172" cy="352410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4" name="Alternate Process 133"/>
              <p:cNvSpPr/>
              <p:nvPr/>
            </p:nvSpPr>
            <p:spPr>
              <a:xfrm>
                <a:off x="4298312" y="6994646"/>
                <a:ext cx="382172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5" name="Alternate Process 134"/>
              <p:cNvSpPr/>
              <p:nvPr/>
            </p:nvSpPr>
            <p:spPr>
              <a:xfrm>
                <a:off x="3171440" y="6994646"/>
                <a:ext cx="382172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6" name="Alternate Process 135"/>
              <p:cNvSpPr/>
              <p:nvPr/>
            </p:nvSpPr>
            <p:spPr>
              <a:xfrm>
                <a:off x="2044567" y="6994646"/>
                <a:ext cx="382172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7" name="Alternate Process 136"/>
              <p:cNvSpPr/>
              <p:nvPr/>
            </p:nvSpPr>
            <p:spPr>
              <a:xfrm>
                <a:off x="6544319" y="5778671"/>
                <a:ext cx="382172" cy="352410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8" name="Alternate Process 137"/>
              <p:cNvSpPr/>
              <p:nvPr/>
            </p:nvSpPr>
            <p:spPr>
              <a:xfrm>
                <a:off x="6544319" y="7010520"/>
                <a:ext cx="382172" cy="352410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</p:grpSp>
        <p:cxnSp>
          <p:nvCxnSpPr>
            <p:cNvPr id="129" name="Straight Arrow Connector 128"/>
            <p:cNvCxnSpPr>
              <a:stCxn id="133" idx="3"/>
            </p:cNvCxnSpPr>
            <p:nvPr/>
          </p:nvCxnSpPr>
          <p:spPr>
            <a:xfrm>
              <a:off x="2279174" y="5301214"/>
              <a:ext cx="4140200" cy="1082630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</p:grpSp>
      <p:sp>
        <p:nvSpPr>
          <p:cNvPr id="139" name="TextBox 138"/>
          <p:cNvSpPr txBox="1">
            <a:spLocks noChangeArrowheads="1"/>
          </p:cNvSpPr>
          <p:nvPr/>
        </p:nvSpPr>
        <p:spPr bwMode="auto">
          <a:xfrm>
            <a:off x="2082403" y="3314700"/>
            <a:ext cx="137745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countByValue</a:t>
            </a:r>
          </a:p>
        </p:txBody>
      </p:sp>
      <p:sp>
        <p:nvSpPr>
          <p:cNvPr id="140" name="Rounded Rectangular Callout 139"/>
          <p:cNvSpPr/>
          <p:nvPr/>
        </p:nvSpPr>
        <p:spPr>
          <a:xfrm>
            <a:off x="7172325" y="3657600"/>
            <a:ext cx="1514475" cy="1371600"/>
          </a:xfrm>
          <a:prstGeom prst="wedgeRoundRectCallout">
            <a:avLst>
              <a:gd name="adj1" fmla="val -70614"/>
              <a:gd name="adj2" fmla="val 25902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add the counts from the new batch in the window</a:t>
            </a:r>
          </a:p>
        </p:txBody>
      </p:sp>
      <p:sp>
        <p:nvSpPr>
          <p:cNvPr id="141" name="Rounded Rectangular Callout 140"/>
          <p:cNvSpPr/>
          <p:nvPr/>
        </p:nvSpPr>
        <p:spPr>
          <a:xfrm>
            <a:off x="3571875" y="4457700"/>
            <a:ext cx="1285875" cy="1371600"/>
          </a:xfrm>
          <a:prstGeom prst="wedgeRoundRectCallout">
            <a:avLst>
              <a:gd name="adj1" fmla="val 69304"/>
              <a:gd name="adj2" fmla="val -18336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subtract the counts from batch before the window</a:t>
            </a:r>
          </a:p>
        </p:txBody>
      </p:sp>
      <p:sp>
        <p:nvSpPr>
          <p:cNvPr id="142" name="Rounded Rectangle 141"/>
          <p:cNvSpPr/>
          <p:nvPr/>
        </p:nvSpPr>
        <p:spPr>
          <a:xfrm>
            <a:off x="1685925" y="3695700"/>
            <a:ext cx="4269581" cy="673894"/>
          </a:xfrm>
          <a:prstGeom prst="roundRect">
            <a:avLst/>
          </a:prstGeom>
          <a:noFill/>
          <a:ln w="76200" cap="flat" cmpd="sng" algn="ctr">
            <a:solidFill>
              <a:srgbClr val="B50B1B"/>
            </a:solidFill>
            <a:prstDash val="solid"/>
          </a:ln>
          <a:effectLst/>
        </p:spPr>
        <p:txBody>
          <a:bodyPr lIns="91438" tIns="45719" rIns="91438" bIns="45719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43" name="Alternate Process 142"/>
          <p:cNvSpPr/>
          <p:nvPr/>
        </p:nvSpPr>
        <p:spPr bwMode="auto">
          <a:xfrm>
            <a:off x="5278040" y="5118100"/>
            <a:ext cx="381596" cy="352425"/>
          </a:xfrm>
          <a:prstGeom prst="flowChartAlternateProcess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44" name="TextBox 128"/>
          <p:cNvSpPr txBox="1">
            <a:spLocks noChangeArrowheads="1"/>
          </p:cNvSpPr>
          <p:nvPr/>
        </p:nvSpPr>
        <p:spPr bwMode="auto">
          <a:xfrm>
            <a:off x="583407" y="5061744"/>
            <a:ext cx="102906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tagCounts</a:t>
            </a:r>
          </a:p>
        </p:txBody>
      </p:sp>
    </p:spTree>
    <p:extLst>
      <p:ext uri="{BB962C8B-B14F-4D97-AF65-F5344CB8AC3E}">
        <p14:creationId xmlns:p14="http://schemas.microsoft.com/office/powerpoint/2010/main" val="22506573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44444E-6 L 0.1243 -4.44444E-6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139" grpId="0"/>
      <p:bldP spid="140" grpId="0" animBg="1"/>
      <p:bldP spid="141" grpId="0" animBg="1"/>
      <p:bldP spid="142" grpId="0" animBg="1"/>
      <p:bldP spid="142" grpId="1" animBg="1"/>
      <p:bldP spid="143" grpId="0" animBg="1"/>
      <p:bldP spid="14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Smart window-based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Incremental counting generalizes to many reduce operations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Need a function to “inverse reduce” (“subtract” for counting)</a:t>
            </a:r>
          </a:p>
        </p:txBody>
      </p:sp>
      <p:sp>
        <p:nvSpPr>
          <p:cNvPr id="52" name="Content Placeholder 2"/>
          <p:cNvSpPr txBox="1">
            <a:spLocks/>
          </p:cNvSpPr>
          <p:nvPr/>
        </p:nvSpPr>
        <p:spPr bwMode="auto">
          <a:xfrm>
            <a:off x="990600" y="3581400"/>
            <a:ext cx="7772400" cy="647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endParaRPr kumimoji="0" lang="en-US" sz="1700" b="0" i="0" u="none" strike="noStrike" kern="0" cap="none" spc="0" normalizeH="0" baseline="0" noProof="0" dirty="0" smtClean="0">
              <a:ln>
                <a:noFill/>
              </a:ln>
              <a:solidFill>
                <a:srgbClr val="B50B1B"/>
              </a:solidFill>
              <a:effectLst/>
              <a:uLnTx/>
              <a:uFillTx/>
              <a:latin typeface="Consolas"/>
              <a:ea typeface="ヒラギノ角ゴ ProN W3"/>
              <a:cs typeface="Consolas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lang="en-US" sz="1700" b="0" kern="0" dirty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</a:t>
            </a:r>
            <a:r>
              <a:rPr lang="en-US" sz="1700" b="0" kern="0" dirty="0" smtClean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  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countByValueAndWindow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ヒラギノ角ゴ ProN W3"/>
                <a:cs typeface="Calibri"/>
                <a:sym typeface="Arial" charset="0"/>
              </a:rPr>
              <a:t>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53" name="Content Placeholder 2"/>
          <p:cNvSpPr txBox="1">
            <a:spLocks/>
          </p:cNvSpPr>
          <p:nvPr/>
        </p:nvSpPr>
        <p:spPr bwMode="auto">
          <a:xfrm>
            <a:off x="990600" y="4800600"/>
            <a:ext cx="7772400" cy="647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endParaRPr kumimoji="0" lang="en-US" sz="1700" b="0" i="0" u="none" strike="noStrike" kern="0" cap="none" spc="0" normalizeH="0" baseline="0" noProof="0" dirty="0" smtClean="0">
              <a:ln>
                <a:noFill/>
              </a:ln>
              <a:solidFill>
                <a:srgbClr val="B50B1B"/>
              </a:solidFill>
              <a:effectLst/>
              <a:uLnTx/>
              <a:uFillTx/>
              <a:latin typeface="Consolas"/>
              <a:ea typeface="ヒラギノ角ゴ ProN W3"/>
              <a:cs typeface="Consolas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lang="en-US" sz="1700" b="0" kern="0" dirty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</a:t>
            </a:r>
            <a:r>
              <a:rPr lang="en-US" sz="1700" b="0" kern="0" dirty="0" smtClean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  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lang="en-US" sz="1700" b="0" kern="0" dirty="0" err="1" smtClean="0">
                <a:solidFill>
                  <a:srgbClr val="1D86CD"/>
                </a:solidFill>
                <a:latin typeface="Consolas"/>
                <a:ea typeface="ヒラギノ角ゴ ProN W3"/>
                <a:cs typeface="Consolas"/>
              </a:rPr>
              <a:t>reduceByKey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AndWindow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(_ + _,</a:t>
            </a:r>
            <a:r>
              <a:rPr kumimoji="0" lang="en-US" sz="1700" b="0" i="0" u="none" strike="noStrike" kern="0" cap="none" spc="0" normalizeH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_ - _, 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Minutes(10), Seconds(1))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ヒラギノ角ゴ ProN W3"/>
                <a:cs typeface="Calibri"/>
                <a:sym typeface="Arial" charset="0"/>
              </a:rPr>
              <a:t>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6283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3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Initial Implementation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Algorithm: Co-occurrences within query sessions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86560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Why?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4246602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 collection lag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Hadoop scheduling lag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Hadoop job latencies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281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Implementation: Pig scripts over query logs on HDFS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Problem: Query suggestions were several hours old!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71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 need real-time processing!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519429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4" grpId="0"/>
      <p:bldP spid="35" grpId="0"/>
      <p:bldP spid="8" grpId="0"/>
      <p:bldP spid="9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019300"/>
            <a:ext cx="6400800" cy="30861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5862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Can we do better than one-off custom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systems?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64234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Stream Processing </a:t>
            </a:r>
            <a:r>
              <a:rPr lang="en-US" sz="3600" b="0" dirty="0" smtClean="0">
                <a:latin typeface="Gill Sans"/>
                <a:cs typeface="Gill Sans"/>
              </a:rPr>
              <a:t>Frameworks</a:t>
            </a:r>
            <a:endParaRPr lang="en-US" sz="36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912426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1752600"/>
            <a:ext cx="9144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real-time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vs.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online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vs.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streaming</a:t>
            </a:r>
            <a:endParaRPr lang="en-US" sz="4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377053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58525</TotalTime>
  <Words>1793</Words>
  <Application>Microsoft Macintosh PowerPoint</Application>
  <PresentationFormat>On-screen Show (4:3)</PresentationFormat>
  <Paragraphs>425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4" baseType="lpstr">
      <vt:lpstr>Andale Mono</vt:lpstr>
      <vt:lpstr>Arial Black</vt:lpstr>
      <vt:lpstr>Calibri</vt:lpstr>
      <vt:lpstr>Consolas</vt:lpstr>
      <vt:lpstr>Gill Sans</vt:lpstr>
      <vt:lpstr>Symbol</vt:lpstr>
      <vt:lpstr>Wingdings</vt:lpstr>
      <vt:lpstr>ヒラギノ角ゴ ProN W3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12740</cp:revision>
  <dcterms:created xsi:type="dcterms:W3CDTF">2012-08-31T06:36:49Z</dcterms:created>
  <dcterms:modified xsi:type="dcterms:W3CDTF">2018-03-27T02:40:56Z</dcterms:modified>
  <cp:category/>
</cp:coreProperties>
</file>